
<file path=[Content_Types].xml><?xml version="1.0" encoding="utf-8"?>
<Types xmlns="http://schemas.openxmlformats.org/package/2006/content-types">
  <Default Extension="png" ContentType="image/png"/>
  <Default Extension="mov" ContentType="video/quicktime"/>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98" r:id="rId1"/>
  </p:sldMasterIdLst>
  <p:notesMasterIdLst>
    <p:notesMasterId r:id="rId41"/>
  </p:notesMasterIdLst>
  <p:sldIdLst>
    <p:sldId id="273" r:id="rId2"/>
    <p:sldId id="451" r:id="rId3"/>
    <p:sldId id="440" r:id="rId4"/>
    <p:sldId id="458" r:id="rId5"/>
    <p:sldId id="279" r:id="rId6"/>
    <p:sldId id="436" r:id="rId7"/>
    <p:sldId id="460" r:id="rId8"/>
    <p:sldId id="481" r:id="rId9"/>
    <p:sldId id="465" r:id="rId10"/>
    <p:sldId id="450" r:id="rId11"/>
    <p:sldId id="418" r:id="rId12"/>
    <p:sldId id="417" r:id="rId13"/>
    <p:sldId id="468" r:id="rId14"/>
    <p:sldId id="369" r:id="rId15"/>
    <p:sldId id="484" r:id="rId16"/>
    <p:sldId id="467" r:id="rId17"/>
    <p:sldId id="483" r:id="rId18"/>
    <p:sldId id="421" r:id="rId19"/>
    <p:sldId id="462" r:id="rId20"/>
    <p:sldId id="441" r:id="rId21"/>
    <p:sldId id="478" r:id="rId22"/>
    <p:sldId id="422" r:id="rId23"/>
    <p:sldId id="424" r:id="rId24"/>
    <p:sldId id="442" r:id="rId25"/>
    <p:sldId id="443" r:id="rId26"/>
    <p:sldId id="444" r:id="rId27"/>
    <p:sldId id="426" r:id="rId28"/>
    <p:sldId id="394" r:id="rId29"/>
    <p:sldId id="429" r:id="rId30"/>
    <p:sldId id="461" r:id="rId31"/>
    <p:sldId id="473" r:id="rId32"/>
    <p:sldId id="472" r:id="rId33"/>
    <p:sldId id="474" r:id="rId34"/>
    <p:sldId id="475" r:id="rId35"/>
    <p:sldId id="476" r:id="rId36"/>
    <p:sldId id="477" r:id="rId37"/>
    <p:sldId id="479" r:id="rId38"/>
    <p:sldId id="445" r:id="rId39"/>
    <p:sldId id="449" r:id="rId4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84" userDrawn="1">
          <p15:clr>
            <a:srgbClr val="A4A3A4"/>
          </p15:clr>
        </p15:guide>
        <p15:guide id="2" pos="3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F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907" autoAdjust="0"/>
    <p:restoredTop sz="95673" autoAdjust="0"/>
  </p:normalViewPr>
  <p:slideViewPr>
    <p:cSldViewPr snapToGrid="0" snapToObjects="1" showGuides="1">
      <p:cViewPr varScale="1">
        <p:scale>
          <a:sx n="138" d="100"/>
          <a:sy n="138" d="100"/>
        </p:scale>
        <p:origin x="688" y="176"/>
      </p:cViewPr>
      <p:guideLst>
        <p:guide orient="horz" pos="1284"/>
        <p:guide pos="384"/>
      </p:guideLst>
    </p:cSldViewPr>
  </p:slideViewPr>
  <p:outlineViewPr>
    <p:cViewPr>
      <p:scale>
        <a:sx n="33" d="100"/>
        <a:sy n="33" d="100"/>
      </p:scale>
      <p:origin x="312" y="0"/>
    </p:cViewPr>
  </p:outlineViewPr>
  <p:notesTextViewPr>
    <p:cViewPr>
      <p:scale>
        <a:sx n="100" d="100"/>
        <a:sy n="100" d="100"/>
      </p:scale>
      <p:origin x="0" y="0"/>
    </p:cViewPr>
  </p:notesTextViewPr>
  <p:sorterViewPr>
    <p:cViewPr>
      <p:scale>
        <a:sx n="66" d="100"/>
        <a:sy n="66" d="100"/>
      </p:scale>
      <p:origin x="0" y="38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2.png>
</file>

<file path=ppt/media/image3.png>
</file>

<file path=ppt/media/image4.tiff>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Gill Sans Regular"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Gill Sans Regular" charset="0"/>
              </a:defRPr>
            </a:lvl1pPr>
          </a:lstStyle>
          <a:p>
            <a:fld id="{B30B003A-A43D-EF4D-81CC-00F45D835EC1}" type="datetimeFigureOut">
              <a:rPr lang="en-US" smtClean="0"/>
              <a:pPr/>
              <a:t>10/8/18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Gill Sans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Gill Sans Regular" charset="0"/>
              </a:defRPr>
            </a:lvl1pPr>
          </a:lstStyle>
          <a:p>
            <a:fld id="{502D2F91-DE71-4F43-BD49-035457A1E9B1}" type="slidenum">
              <a:rPr lang="en-US" smtClean="0"/>
              <a:pPr/>
              <a:t>‹#›</a:t>
            </a:fld>
            <a:endParaRPr lang="en-US" dirty="0"/>
          </a:p>
        </p:txBody>
      </p:sp>
    </p:spTree>
    <p:extLst>
      <p:ext uri="{BB962C8B-B14F-4D97-AF65-F5344CB8AC3E}">
        <p14:creationId xmlns:p14="http://schemas.microsoft.com/office/powerpoint/2010/main" val="1625098861"/>
      </p:ext>
    </p:extLst>
  </p:cSld>
  <p:clrMap bg1="lt1" tx1="dk1" bg2="lt2" tx2="dk2" accent1="accent1" accent2="accent2" accent3="accent3" accent4="accent4" accent5="accent5" accent6="accent6" hlink="hlink" folHlink="folHlink"/>
  <p:notesStyle>
    <a:lvl1pPr marL="0" algn="l" defTabSz="457200" rtl="0" eaLnBrk="1" latinLnBrk="0" hangingPunct="1">
      <a:defRPr sz="1200" b="0" i="0" kern="1200">
        <a:solidFill>
          <a:schemeClr val="tx1"/>
        </a:solidFill>
        <a:latin typeface="Gill Sans Regular" charset="0"/>
        <a:ea typeface="+mn-ea"/>
        <a:cs typeface="+mn-cs"/>
      </a:defRPr>
    </a:lvl1pPr>
    <a:lvl2pPr marL="457200" algn="l" defTabSz="457200" rtl="0" eaLnBrk="1" latinLnBrk="0" hangingPunct="1">
      <a:defRPr sz="1200" b="0" i="0" kern="1200">
        <a:solidFill>
          <a:schemeClr val="tx1"/>
        </a:solidFill>
        <a:latin typeface="Gill Sans Regular" charset="0"/>
        <a:ea typeface="+mn-ea"/>
        <a:cs typeface="+mn-cs"/>
      </a:defRPr>
    </a:lvl2pPr>
    <a:lvl3pPr marL="914400" algn="l" defTabSz="457200" rtl="0" eaLnBrk="1" latinLnBrk="0" hangingPunct="1">
      <a:defRPr sz="1200" b="0" i="0" kern="1200">
        <a:solidFill>
          <a:schemeClr val="tx1"/>
        </a:solidFill>
        <a:latin typeface="Gill Sans Regular" charset="0"/>
        <a:ea typeface="+mn-ea"/>
        <a:cs typeface="+mn-cs"/>
      </a:defRPr>
    </a:lvl3pPr>
    <a:lvl4pPr marL="1371600" algn="l" defTabSz="457200" rtl="0" eaLnBrk="1" latinLnBrk="0" hangingPunct="1">
      <a:defRPr sz="1200" b="0" i="0" kern="1200">
        <a:solidFill>
          <a:schemeClr val="tx1"/>
        </a:solidFill>
        <a:latin typeface="Gill Sans Regular" charset="0"/>
        <a:ea typeface="+mn-ea"/>
        <a:cs typeface="+mn-cs"/>
      </a:defRPr>
    </a:lvl4pPr>
    <a:lvl5pPr marL="1828800" algn="l" defTabSz="457200" rtl="0" eaLnBrk="1" latinLnBrk="0" hangingPunct="1">
      <a:defRPr sz="1200" b="0" i="0" kern="1200">
        <a:solidFill>
          <a:schemeClr val="tx1"/>
        </a:solidFill>
        <a:latin typeface="Gill Sans Regular"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a:t>
            </a:fld>
            <a:endParaRPr lang="en-US"/>
          </a:p>
        </p:txBody>
      </p:sp>
    </p:spTree>
    <p:extLst>
      <p:ext uri="{BB962C8B-B14F-4D97-AF65-F5344CB8AC3E}">
        <p14:creationId xmlns:p14="http://schemas.microsoft.com/office/powerpoint/2010/main" val="13395342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t>Constructor types include functions "run" by type checker</a:t>
            </a:r>
          </a:p>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14</a:t>
            </a:fld>
            <a:endParaRPr lang="en-US"/>
          </a:p>
        </p:txBody>
      </p:sp>
    </p:spTree>
    <p:extLst>
      <p:ext uri="{BB962C8B-B14F-4D97-AF65-F5344CB8AC3E}">
        <p14:creationId xmlns:p14="http://schemas.microsoft.com/office/powerpoint/2010/main" val="21180570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know</a:t>
            </a:r>
            <a:r>
              <a:rPr lang="en-US" baseline="0" dirty="0"/>
              <a:t> a lot from the type of the dictionary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20</a:t>
            </a:fld>
            <a:endParaRPr lang="en-US" dirty="0"/>
          </a:p>
        </p:txBody>
      </p:sp>
    </p:spTree>
    <p:extLst>
      <p:ext uri="{BB962C8B-B14F-4D97-AF65-F5344CB8AC3E}">
        <p14:creationId xmlns:p14="http://schemas.microsoft.com/office/powerpoint/2010/main" val="13957818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know</a:t>
            </a:r>
            <a:r>
              <a:rPr lang="en-US" baseline="0" dirty="0"/>
              <a:t> a lot from the type of the dictionary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21</a:t>
            </a:fld>
            <a:endParaRPr lang="en-US" dirty="0"/>
          </a:p>
        </p:txBody>
      </p:sp>
    </p:spTree>
    <p:extLst>
      <p:ext uri="{BB962C8B-B14F-4D97-AF65-F5344CB8AC3E}">
        <p14:creationId xmlns:p14="http://schemas.microsoft.com/office/powerpoint/2010/main" val="1492013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22</a:t>
            </a:fld>
            <a:endParaRPr lang="en-US" dirty="0"/>
          </a:p>
        </p:txBody>
      </p:sp>
    </p:spTree>
    <p:extLst>
      <p:ext uri="{BB962C8B-B14F-4D97-AF65-F5344CB8AC3E}">
        <p14:creationId xmlns:p14="http://schemas.microsoft.com/office/powerpoint/2010/main" val="4367152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most people think</a:t>
            </a:r>
            <a:r>
              <a:rPr lang="en-US" baseline="0" dirty="0"/>
              <a:t> of when you say "Dependent types"   i.e. types dependent on runtime values</a:t>
            </a:r>
          </a:p>
          <a:p>
            <a:endParaRPr lang="en-US" baseline="0" dirty="0"/>
          </a:p>
          <a:p>
            <a:r>
              <a:rPr lang="en-US" baseline="0" dirty="0"/>
              <a:t>This is also where Haskell "cheats"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23</a:t>
            </a:fld>
            <a:endParaRPr lang="en-US" dirty="0"/>
          </a:p>
        </p:txBody>
      </p:sp>
    </p:spTree>
    <p:extLst>
      <p:ext uri="{BB962C8B-B14F-4D97-AF65-F5344CB8AC3E}">
        <p14:creationId xmlns:p14="http://schemas.microsoft.com/office/powerpoint/2010/main" val="1251274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the key and </a:t>
            </a:r>
            <a:r>
              <a:rPr lang="en-US" dirty="0" err="1"/>
              <a:t>Occ</a:t>
            </a:r>
            <a:r>
              <a:rPr lang="en-US" dirty="0"/>
              <a:t> are *not*</a:t>
            </a:r>
            <a:r>
              <a:rPr lang="en-US" baseline="0" dirty="0"/>
              <a:t> present at runtime.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24</a:t>
            </a:fld>
            <a:endParaRPr lang="en-US" dirty="0"/>
          </a:p>
        </p:txBody>
      </p:sp>
    </p:spTree>
    <p:extLst>
      <p:ext uri="{BB962C8B-B14F-4D97-AF65-F5344CB8AC3E}">
        <p14:creationId xmlns:p14="http://schemas.microsoft.com/office/powerpoint/2010/main" val="414411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26</a:t>
            </a:fld>
            <a:endParaRPr lang="en-US" dirty="0"/>
          </a:p>
        </p:txBody>
      </p:sp>
    </p:spTree>
    <p:extLst>
      <p:ext uri="{BB962C8B-B14F-4D97-AF65-F5344CB8AC3E}">
        <p14:creationId xmlns:p14="http://schemas.microsoft.com/office/powerpoint/2010/main" val="20857861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28</a:t>
            </a:fld>
            <a:endParaRPr lang="en-US"/>
          </a:p>
        </p:txBody>
      </p:sp>
    </p:spTree>
    <p:extLst>
      <p:ext uri="{BB962C8B-B14F-4D97-AF65-F5344CB8AC3E}">
        <p14:creationId xmlns:p14="http://schemas.microsoft.com/office/powerpoint/2010/main" val="17325404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a:t>~ is equality in Haskell</a:t>
            </a:r>
          </a:p>
        </p:txBody>
      </p:sp>
      <p:sp>
        <p:nvSpPr>
          <p:cNvPr id="4" name="Slide Number Placeholder 3"/>
          <p:cNvSpPr>
            <a:spLocks noGrp="1"/>
          </p:cNvSpPr>
          <p:nvPr>
            <p:ph type="sldNum" sz="quarter" idx="10"/>
          </p:nvPr>
        </p:nvSpPr>
        <p:spPr/>
        <p:txBody>
          <a:bodyPr/>
          <a:lstStyle/>
          <a:p>
            <a:fld id="{502D2F91-DE71-4F43-BD49-035457A1E9B1}" type="slidenum">
              <a:rPr lang="en-US" smtClean="0"/>
              <a:pPr/>
              <a:t>29</a:t>
            </a:fld>
            <a:endParaRPr lang="en-US"/>
          </a:p>
        </p:txBody>
      </p:sp>
    </p:spTree>
    <p:extLst>
      <p:ext uri="{BB962C8B-B14F-4D97-AF65-F5344CB8AC3E}">
        <p14:creationId xmlns:p14="http://schemas.microsoft.com/office/powerpoint/2010/main" val="15982965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dirty="0">
                <a:latin typeface="Gill Sans Regular" charset="0"/>
              </a:rPr>
              <a:t>Define a predicate that </a:t>
            </a:r>
          </a:p>
          <a:p>
            <a:r>
              <a:rPr lang="en-US" sz="1200" dirty="0">
                <a:latin typeface="Gill Sans Regular" charset="0"/>
              </a:rPr>
              <a:t>classifies </a:t>
            </a:r>
            <a:r>
              <a:rPr lang="en-US" sz="1200" dirty="0" err="1">
                <a:latin typeface="Gill Sans Regular" charset="0"/>
              </a:rPr>
              <a:t>OccMaps</a:t>
            </a:r>
            <a:r>
              <a:rPr lang="en-US" sz="1200" dirty="0">
                <a:latin typeface="Gill Sans Regular" charset="0"/>
              </a:rPr>
              <a:t> with the desired property.</a:t>
            </a:r>
          </a:p>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30</a:t>
            </a:fld>
            <a:endParaRPr lang="en-US"/>
          </a:p>
        </p:txBody>
      </p:sp>
    </p:spTree>
    <p:extLst>
      <p:ext uri="{BB962C8B-B14F-4D97-AF65-F5344CB8AC3E}">
        <p14:creationId xmlns:p14="http://schemas.microsoft.com/office/powerpoint/2010/main" val="346674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a:t>
            </a:r>
            <a:r>
              <a:rPr lang="en-US" baseline="0" dirty="0"/>
              <a:t> always wanted to have dependent types in Haskell, ever since I was a little girl</a:t>
            </a:r>
            <a:endParaRPr lang="en-US" dirty="0"/>
          </a:p>
          <a:p>
            <a:endParaRPr lang="en-US" dirty="0"/>
          </a:p>
          <a:p>
            <a:r>
              <a:rPr lang="en-US" dirty="0"/>
              <a:t>Spoiler</a:t>
            </a:r>
            <a:r>
              <a:rPr lang="en-US" baseline="0" dirty="0"/>
              <a:t> alert. The answer is "NO"</a:t>
            </a:r>
            <a:endParaRPr lang="en-US" dirty="0"/>
          </a:p>
          <a:p>
            <a:endParaRPr lang="en-US" dirty="0"/>
          </a:p>
          <a:p>
            <a:r>
              <a:rPr lang="en-US" dirty="0"/>
              <a:t>But</a:t>
            </a:r>
            <a:r>
              <a:rPr lang="en-US" baseline="0" dirty="0"/>
              <a:t> the long answer is yes.</a:t>
            </a:r>
            <a:endParaRPr lang="en-US" dirty="0"/>
          </a:p>
          <a:p>
            <a:endParaRPr lang="en-US" dirty="0"/>
          </a:p>
          <a:p>
            <a:r>
              <a:rPr lang="en-US" dirty="0"/>
              <a:t>Some of you may be wondering,</a:t>
            </a:r>
            <a:r>
              <a:rPr lang="en-US" baseline="0" dirty="0"/>
              <a:t> What are Dependent Types?</a:t>
            </a:r>
          </a:p>
          <a:p>
            <a:r>
              <a:rPr lang="en-US" baseline="0" dirty="0"/>
              <a:t>This talk will give you some examples that you can play around with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a:t>
            </a:fld>
            <a:endParaRPr lang="en-US" dirty="0"/>
          </a:p>
        </p:txBody>
      </p:sp>
    </p:spTree>
    <p:extLst>
      <p:ext uri="{BB962C8B-B14F-4D97-AF65-F5344CB8AC3E}">
        <p14:creationId xmlns:p14="http://schemas.microsoft.com/office/powerpoint/2010/main" val="18071065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31</a:t>
            </a:fld>
            <a:endParaRPr lang="en-US"/>
          </a:p>
        </p:txBody>
      </p:sp>
    </p:spTree>
    <p:extLst>
      <p:ext uri="{BB962C8B-B14F-4D97-AF65-F5344CB8AC3E}">
        <p14:creationId xmlns:p14="http://schemas.microsoft.com/office/powerpoint/2010/main" val="16371270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BEST IN CLASS: Haskell includes many features not included in other dependently-typed languages</a:t>
            </a:r>
          </a:p>
          <a:p>
            <a:endParaRPr lang="en-US" baseline="0" dirty="0"/>
          </a:p>
          <a:p>
            <a:r>
              <a:rPr lang="en-US" sz="1200" b="1" dirty="0" err="1">
                <a:solidFill>
                  <a:schemeClr val="accent5"/>
                </a:solidFill>
                <a:latin typeface="Consolas" charset="0"/>
                <a:ea typeface="Consolas" charset="0"/>
                <a:cs typeface="Consolas" charset="0"/>
              </a:rPr>
              <a:t>DataKinds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TypeFamilies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PolyKinds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TypeInType</a:t>
            </a:r>
            <a:r>
              <a:rPr lang="en-US" sz="1200" b="1" dirty="0">
                <a:solidFill>
                  <a:schemeClr val="accent4"/>
                </a:solidFill>
                <a:latin typeface="Consolas" charset="0"/>
                <a:ea typeface="Consolas" charset="0"/>
                <a:cs typeface="Consolas" charset="0"/>
              </a:rPr>
              <a:t>, </a:t>
            </a:r>
            <a:r>
              <a:rPr lang="en-US" sz="1200" b="1" dirty="0">
                <a:solidFill>
                  <a:schemeClr val="accent5"/>
                </a:solidFill>
                <a:latin typeface="Consolas" charset="0"/>
                <a:ea typeface="Consolas" charset="0"/>
                <a:cs typeface="Consolas" charset="0"/>
              </a:rPr>
              <a:t>GADTs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RankNTypes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ScopedTypeVariables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TypeApplications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TemplateHaskell</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UndecidableInstances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InstanceSigs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TypeSynonymInstances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TypeOperators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KindSignatures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MultiParamTypeClasses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FunctionalDependencies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TypeFamilyDependencies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AllowAmbiguousTypes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FlexibleContexts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FlexibleInstances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33</a:t>
            </a:fld>
            <a:endParaRPr lang="en-US"/>
          </a:p>
        </p:txBody>
      </p:sp>
    </p:spTree>
    <p:extLst>
      <p:ext uri="{BB962C8B-B14F-4D97-AF65-F5344CB8AC3E}">
        <p14:creationId xmlns:p14="http://schemas.microsoft.com/office/powerpoint/2010/main" val="17127113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Mature support: GADTs have been part  of Haskell for over 10 years and interact well with HM type inference. Commonly used in practice.</a:t>
            </a:r>
          </a:p>
        </p:txBody>
      </p:sp>
      <p:sp>
        <p:nvSpPr>
          <p:cNvPr id="4" name="Slide Number Placeholder 3"/>
          <p:cNvSpPr>
            <a:spLocks noGrp="1"/>
          </p:cNvSpPr>
          <p:nvPr>
            <p:ph type="sldNum" sz="quarter" idx="10"/>
          </p:nvPr>
        </p:nvSpPr>
        <p:spPr/>
        <p:txBody>
          <a:bodyPr/>
          <a:lstStyle/>
          <a:p>
            <a:fld id="{502D2F91-DE71-4F43-BD49-035457A1E9B1}" type="slidenum">
              <a:rPr lang="en-US" smtClean="0"/>
              <a:pPr/>
              <a:t>34</a:t>
            </a:fld>
            <a:endParaRPr lang="en-US"/>
          </a:p>
        </p:txBody>
      </p:sp>
    </p:spTree>
    <p:extLst>
      <p:ext uri="{BB962C8B-B14F-4D97-AF65-F5344CB8AC3E}">
        <p14:creationId xmlns:p14="http://schemas.microsoft.com/office/powerpoint/2010/main" val="15754571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 Need singletons to pattern match dependent data at runtime. Some parts supported by "singletons" library, but not a complete solution. Current research project: adding a real </a:t>
            </a:r>
            <a:r>
              <a:rPr lang="en-US" sz="1200" dirty="0" err="1"/>
              <a:t>Π</a:t>
            </a:r>
            <a:r>
              <a:rPr lang="en-US" sz="1200" dirty="0"/>
              <a:t>  type to GHC.</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35</a:t>
            </a:fld>
            <a:endParaRPr lang="en-US"/>
          </a:p>
        </p:txBody>
      </p:sp>
    </p:spTree>
    <p:extLst>
      <p:ext uri="{BB962C8B-B14F-4D97-AF65-F5344CB8AC3E}">
        <p14:creationId xmlns:p14="http://schemas.microsoft.com/office/powerpoint/2010/main" val="15988809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Class system provides some proof automation not found in other languages, but has limitations. Explicit proof language provides weak reasoning. Room for external constraint solvers to increase reasoning power. No uniform technique.</a:t>
            </a:r>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36</a:t>
            </a:fld>
            <a:endParaRPr lang="en-US"/>
          </a:p>
        </p:txBody>
      </p:sp>
    </p:spTree>
    <p:extLst>
      <p:ext uri="{BB962C8B-B14F-4D97-AF65-F5344CB8AC3E}">
        <p14:creationId xmlns:p14="http://schemas.microsoft.com/office/powerpoint/2010/main" val="7011477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to Jon Moore's talk!</a:t>
            </a:r>
          </a:p>
        </p:txBody>
      </p:sp>
      <p:sp>
        <p:nvSpPr>
          <p:cNvPr id="4" name="Slide Number Placeholder 3"/>
          <p:cNvSpPr>
            <a:spLocks noGrp="1"/>
          </p:cNvSpPr>
          <p:nvPr>
            <p:ph type="sldNum" sz="quarter" idx="10"/>
          </p:nvPr>
        </p:nvSpPr>
        <p:spPr/>
        <p:txBody>
          <a:bodyPr/>
          <a:lstStyle/>
          <a:p>
            <a:fld id="{502D2F91-DE71-4F43-BD49-035457A1E9B1}" type="slidenum">
              <a:rPr lang="en-US" smtClean="0"/>
              <a:pPr/>
              <a:t>37</a:t>
            </a:fld>
            <a:endParaRPr lang="en-US" dirty="0"/>
          </a:p>
        </p:txBody>
      </p:sp>
    </p:spTree>
    <p:extLst>
      <p:ext uri="{BB962C8B-B14F-4D97-AF65-F5344CB8AC3E}">
        <p14:creationId xmlns:p14="http://schemas.microsoft.com/office/powerpoint/2010/main" val="8360259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38</a:t>
            </a:fld>
            <a:endParaRPr lang="en-US" dirty="0"/>
          </a:p>
        </p:txBody>
      </p:sp>
    </p:spTree>
    <p:extLst>
      <p:ext uri="{BB962C8B-B14F-4D97-AF65-F5344CB8AC3E}">
        <p14:creationId xmlns:p14="http://schemas.microsoft.com/office/powerpoint/2010/main" val="1171773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is no fixed set of extensions that is called</a:t>
            </a:r>
            <a:r>
              <a:rPr lang="en-US" baseline="0" dirty="0"/>
              <a:t> "Dependent Haskell"</a:t>
            </a:r>
          </a:p>
          <a:p>
            <a:r>
              <a:rPr lang="en-US" baseline="0" dirty="0"/>
              <a:t>What I refer to as "Dependent Haskell" is using these extension in a particular way inspired by dependently-typed programming</a:t>
            </a:r>
          </a:p>
          <a:p>
            <a:endParaRPr lang="en-US" baseline="0" dirty="0"/>
          </a:p>
          <a:p>
            <a:r>
              <a:rPr lang="en-US" baseline="0" dirty="0"/>
              <a:t>Why does GHC use language pragmas?  Gives more flexibility. Good for PL research. Can do breaking changes. Can also see what programs use what features.</a:t>
            </a:r>
          </a:p>
          <a:p>
            <a:endParaRPr lang="en-US" baseline="0" dirty="0"/>
          </a:p>
          <a:p>
            <a:r>
              <a:rPr lang="en-US" baseline="0" dirty="0"/>
              <a:t>But DT is not just one language feature. Today I will analyze it by dividing it up into components</a:t>
            </a:r>
          </a:p>
          <a:p>
            <a:endParaRPr lang="en-US" baseline="0"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a:t>
            </a:fld>
            <a:endParaRPr lang="en-US"/>
          </a:p>
        </p:txBody>
      </p:sp>
    </p:spTree>
    <p:extLst>
      <p:ext uri="{BB962C8B-B14F-4D97-AF65-F5344CB8AC3E}">
        <p14:creationId xmlns:p14="http://schemas.microsoft.com/office/powerpoint/2010/main" val="864739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Much work</a:t>
            </a:r>
            <a:r>
              <a:rPr lang="en-US" baseline="0" dirty="0"/>
              <a:t> in special </a:t>
            </a:r>
            <a:r>
              <a:rPr lang="en-US" baseline="0" dirty="0" err="1"/>
              <a:t>purporse</a:t>
            </a:r>
            <a:r>
              <a:rPr lang="en-US" baseline="0" dirty="0"/>
              <a:t>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a:t>
            </a:fld>
            <a:endParaRPr lang="en-US"/>
          </a:p>
        </p:txBody>
      </p:sp>
    </p:spTree>
    <p:extLst>
      <p:ext uri="{BB962C8B-B14F-4D97-AF65-F5344CB8AC3E}">
        <p14:creationId xmlns:p14="http://schemas.microsoft.com/office/powerpoint/2010/main" val="6245687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Caveat: I'm not an expert</a:t>
            </a:r>
            <a:r>
              <a:rPr lang="en-US" baseline="0" dirty="0"/>
              <a:t> at regular expressions.</a:t>
            </a:r>
          </a:p>
          <a:p>
            <a:endParaRPr lang="en-US" baseline="0" dirty="0"/>
          </a:p>
          <a:p>
            <a:endParaRPr lang="en-US" baseline="0" dirty="0"/>
          </a:p>
          <a:p>
            <a:r>
              <a:rPr lang="en-US" baseline="0" dirty="0"/>
              <a:t>(Note, usually capture groups capture at most one string. We're going to do better here.)</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a:t>
            </a:fld>
            <a:endParaRPr lang="en-US"/>
          </a:p>
        </p:txBody>
      </p:sp>
    </p:spTree>
    <p:extLst>
      <p:ext uri="{BB962C8B-B14F-4D97-AF65-F5344CB8AC3E}">
        <p14:creationId xmlns:p14="http://schemas.microsoft.com/office/powerpoint/2010/main" val="872306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Note:  only named capture groups, no numbers!</a:t>
            </a:r>
          </a:p>
          <a:p>
            <a:endParaRPr lang="en-US" baseline="0" dirty="0"/>
          </a:p>
          <a:p>
            <a:r>
              <a:rPr lang="en-US" baseline="0" dirty="0"/>
              <a:t>Make sure to say that for capture groups under a star, we are going to capture a list of results ---- most implementations return the last string only</a:t>
            </a:r>
          </a:p>
          <a:p>
            <a:endParaRPr lang="en-US" baseline="0" dirty="0"/>
          </a:p>
          <a:p>
            <a:endParaRPr lang="en-US" baseline="0" dirty="0"/>
          </a:p>
          <a:p>
            <a:endParaRPr lang="en-US" baseline="0" dirty="0"/>
          </a:p>
          <a:p>
            <a:r>
              <a:rPr lang="en-US" baseline="0" dirty="0"/>
              <a:t>Haskell doesn't have null. So optional strings have a different type.</a:t>
            </a:r>
          </a:p>
          <a:p>
            <a:endParaRPr lang="en-US" baseline="0" dirty="0"/>
          </a:p>
          <a:p>
            <a:r>
              <a:rPr lang="en-US" baseline="0" dirty="0"/>
              <a:t>Dependent type theory is easy compared to regular expressions.</a:t>
            </a:r>
          </a:p>
        </p:txBody>
      </p:sp>
      <p:sp>
        <p:nvSpPr>
          <p:cNvPr id="4" name="Slide Number Placeholder 3"/>
          <p:cNvSpPr>
            <a:spLocks noGrp="1"/>
          </p:cNvSpPr>
          <p:nvPr>
            <p:ph type="sldNum" sz="quarter" idx="10"/>
          </p:nvPr>
        </p:nvSpPr>
        <p:spPr/>
        <p:txBody>
          <a:bodyPr/>
          <a:lstStyle/>
          <a:p>
            <a:fld id="{502D2F91-DE71-4F43-BD49-035457A1E9B1}" type="slidenum">
              <a:rPr lang="en-US" smtClean="0"/>
              <a:pPr/>
              <a:t>6</a:t>
            </a:fld>
            <a:endParaRPr lang="en-US"/>
          </a:p>
        </p:txBody>
      </p:sp>
    </p:spTree>
    <p:extLst>
      <p:ext uri="{BB962C8B-B14F-4D97-AF65-F5344CB8AC3E}">
        <p14:creationId xmlns:p14="http://schemas.microsoft.com/office/powerpoint/2010/main" val="1331711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made it hard to read so that you'll pay attention!</a:t>
            </a:r>
          </a:p>
          <a:p>
            <a:endParaRPr lang="en-US" dirty="0"/>
          </a:p>
          <a:p>
            <a:r>
              <a:rPr lang="en-US" dirty="0"/>
              <a:t>Walk</a:t>
            </a:r>
            <a:r>
              <a:rPr lang="en-US" baseline="0" dirty="0"/>
              <a:t> through the example looking a features individually.</a:t>
            </a:r>
          </a:p>
          <a:p>
            <a:endParaRPr lang="en-US" baseline="0" dirty="0"/>
          </a:p>
          <a:p>
            <a:r>
              <a:rPr lang="en-US" baseline="0" dirty="0"/>
              <a:t>Let's look at </a:t>
            </a:r>
            <a:r>
              <a:rPr lang="en-US" b="1" baseline="0" dirty="0"/>
              <a:t>outcomes</a:t>
            </a:r>
            <a:r>
              <a:rPr lang="en-US" baseline="0" dirty="0"/>
              <a:t> not </a:t>
            </a:r>
            <a:r>
              <a:rPr lang="en-US" i="1" baseline="0" dirty="0"/>
              <a:t>mechanism</a:t>
            </a:r>
            <a:r>
              <a:rPr lang="en-US" baseline="0" dirty="0"/>
              <a:t>.    What abilities do dependently-typed languages provide?</a:t>
            </a:r>
          </a:p>
          <a:p>
            <a:endParaRPr lang="en-US" baseline="0" dirty="0"/>
          </a:p>
          <a:p>
            <a:r>
              <a:rPr lang="en-US" baseline="0" dirty="0"/>
              <a:t>When we say that we are using dependent types, we actually mean four different things.  DTP requires all of these, more or less.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10</a:t>
            </a:fld>
            <a:endParaRPr lang="en-US"/>
          </a:p>
        </p:txBody>
      </p:sp>
    </p:spTree>
    <p:extLst>
      <p:ext uri="{BB962C8B-B14F-4D97-AF65-F5344CB8AC3E}">
        <p14:creationId xmlns:p14="http://schemas.microsoft.com/office/powerpoint/2010/main" val="126124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Do this in the demo</a:t>
            </a:r>
          </a:p>
          <a:p>
            <a:r>
              <a:rPr lang="en-US" dirty="0"/>
              <a:t>Mention 's in promoted data constructors  (and that they</a:t>
            </a:r>
            <a:r>
              <a:rPr lang="en-US" baseline="0" dirty="0"/>
              <a:t> can sometimes be omitted.)</a:t>
            </a:r>
            <a:endParaRPr lang="en-US" dirty="0"/>
          </a:p>
          <a:p>
            <a:endParaRPr lang="en-US" dirty="0"/>
          </a:p>
          <a:p>
            <a:r>
              <a:rPr lang="en-US" dirty="0"/>
              <a:t>Mention that</a:t>
            </a:r>
            <a:r>
              <a:rPr lang="en-US" baseline="0" dirty="0"/>
              <a:t> the type of d and path are inferred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t>The type checker must figure out what groups a regular expression could capture</a:t>
            </a:r>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12</a:t>
            </a:fld>
            <a:endParaRPr lang="en-US"/>
          </a:p>
        </p:txBody>
      </p:sp>
    </p:spTree>
    <p:extLst>
      <p:ext uri="{BB962C8B-B14F-4D97-AF65-F5344CB8AC3E}">
        <p14:creationId xmlns:p14="http://schemas.microsoft.com/office/powerpoint/2010/main" val="7033084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Do this in the demo</a:t>
            </a:r>
          </a:p>
          <a:p>
            <a:r>
              <a:rPr lang="en-US" dirty="0"/>
              <a:t>Mention 's in promoted data constructors  (and that they</a:t>
            </a:r>
            <a:r>
              <a:rPr lang="en-US" baseline="0" dirty="0"/>
              <a:t> can sometimes be omitted.)</a:t>
            </a:r>
            <a:endParaRPr lang="en-US" dirty="0"/>
          </a:p>
          <a:p>
            <a:endParaRPr lang="en-US" dirty="0"/>
          </a:p>
          <a:p>
            <a:r>
              <a:rPr lang="en-US" dirty="0"/>
              <a:t>Mention that</a:t>
            </a:r>
            <a:r>
              <a:rPr lang="en-US" baseline="0" dirty="0"/>
              <a:t> the type of d and path are inferred</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13</a:t>
            </a:fld>
            <a:endParaRPr lang="en-US"/>
          </a:p>
        </p:txBody>
      </p:sp>
    </p:spTree>
    <p:extLst>
      <p:ext uri="{BB962C8B-B14F-4D97-AF65-F5344CB8AC3E}">
        <p14:creationId xmlns:p14="http://schemas.microsoft.com/office/powerpoint/2010/main" val="16689212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09286" y="413586"/>
            <a:ext cx="5362757" cy="1157133"/>
          </a:xfrm>
        </p:spPr>
        <p:txBody>
          <a:bodyPr anchor="ctr" anchorCtr="0"/>
          <a:lstStyle>
            <a:lvl1pPr algn="ctr">
              <a:defRPr sz="4500"/>
            </a:lvl1pPr>
          </a:lstStyle>
          <a:p>
            <a:r>
              <a:rPr lang="en-US" dirty="0"/>
              <a:t>Click to edit Master title style</a:t>
            </a:r>
          </a:p>
        </p:txBody>
      </p:sp>
      <p:sp>
        <p:nvSpPr>
          <p:cNvPr id="3" name="Subtitle 2"/>
          <p:cNvSpPr>
            <a:spLocks noGrp="1"/>
          </p:cNvSpPr>
          <p:nvPr>
            <p:ph type="subTitle" idx="1"/>
          </p:nvPr>
        </p:nvSpPr>
        <p:spPr>
          <a:xfrm>
            <a:off x="6115050" y="458193"/>
            <a:ext cx="2584048" cy="1157133"/>
          </a:xfrm>
        </p:spPr>
        <p:txBody>
          <a:bodyPr anchor="ctr" anchorCtr="0">
            <a:noAutofit/>
          </a:bodyPr>
          <a:lstStyle>
            <a:lvl1pPr marL="0" indent="0" algn="ctr">
              <a:buNone/>
              <a:defRPr sz="24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4" name="Date Placeholder 3"/>
          <p:cNvSpPr>
            <a:spLocks noGrp="1"/>
          </p:cNvSpPr>
          <p:nvPr>
            <p:ph type="dt" sz="half" idx="10"/>
          </p:nvPr>
        </p:nvSpPr>
        <p:spPr/>
        <p:txBody>
          <a:bodyPr/>
          <a:lstStyle/>
          <a:p>
            <a:fld id="{9FCDBB72-0BCF-7248-A4B7-404D8B7367E3}" type="datetimeFigureOut">
              <a:rPr lang="en-US" smtClean="0"/>
              <a:pPr/>
              <a:t>10/8/18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cxnSp>
        <p:nvCxnSpPr>
          <p:cNvPr id="7" name="Straight Connector 6"/>
          <p:cNvCxnSpPr/>
          <p:nvPr userDrawn="1"/>
        </p:nvCxnSpPr>
        <p:spPr>
          <a:xfrm flipH="1">
            <a:off x="5993546" y="424738"/>
            <a:ext cx="2520" cy="115713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Rectangle 7"/>
          <p:cNvSpPr/>
          <p:nvPr userDrawn="1"/>
        </p:nvSpPr>
        <p:spPr>
          <a:xfrm>
            <a:off x="509286" y="1645627"/>
            <a:ext cx="8189812" cy="288727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b="0" i="0" dirty="0">
              <a:latin typeface="Gill Sans Regular" charset="0"/>
            </a:endParaRPr>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10/8/18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10/8/18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30735"/>
          </a:xfrm>
        </p:spPr>
        <p:txBody>
          <a:bodyPr>
            <a:normAutofit/>
          </a:bodyPr>
          <a:lstStyle>
            <a:lvl1pPr>
              <a:defRPr sz="4400"/>
            </a:lvl1pPr>
          </a:lstStyle>
          <a:p>
            <a:r>
              <a:rPr lang="en-US" dirty="0"/>
              <a:t>Click to edit Master title style</a:t>
            </a:r>
          </a:p>
        </p:txBody>
      </p:sp>
      <p:sp>
        <p:nvSpPr>
          <p:cNvPr id="3" name="Content Placeholder 2"/>
          <p:cNvSpPr>
            <a:spLocks noGrp="1"/>
          </p:cNvSpPr>
          <p:nvPr>
            <p:ph idx="1"/>
          </p:nvPr>
        </p:nvSpPr>
        <p:spPr>
          <a:xfrm>
            <a:off x="628650" y="921603"/>
            <a:ext cx="7886700" cy="3521554"/>
          </a:xfrm>
        </p:spPr>
        <p:txBody>
          <a:bodyPr>
            <a:normAutofit/>
          </a:bodyPr>
          <a:lstStyle>
            <a:lvl1pPr>
              <a:defRPr sz="2800"/>
            </a:lvl1pPr>
            <a:lvl2pPr>
              <a:defRPr sz="24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FCDBB72-0BCF-7248-A4B7-404D8B7367E3}" type="datetimeFigureOut">
              <a:rPr lang="en-US" smtClean="0"/>
              <a:pPr/>
              <a:t>10/8/18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6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normAutofit/>
          </a:bodyPr>
          <a:lstStyle>
            <a:lvl1pPr marL="0" indent="0">
              <a:buNone/>
              <a:defRPr sz="24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FCDBB72-0BCF-7248-A4B7-404D8B7367E3}" type="datetimeFigureOut">
              <a:rPr lang="en-US" smtClean="0"/>
              <a:pPr/>
              <a:t>10/8/18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400"/>
            </a:lvl1pPr>
          </a:lstStyle>
          <a:p>
            <a:r>
              <a:rPr lang="en-US" dirty="0"/>
              <a:t>Click to edit Master title style</a:t>
            </a:r>
          </a:p>
        </p:txBody>
      </p:sp>
      <p:sp>
        <p:nvSpPr>
          <p:cNvPr id="3" name="Content Placeholder 2"/>
          <p:cNvSpPr>
            <a:spLocks noGrp="1"/>
          </p:cNvSpPr>
          <p:nvPr>
            <p:ph sz="half" idx="1"/>
          </p:nvPr>
        </p:nvSpPr>
        <p:spPr>
          <a:xfrm>
            <a:off x="628650" y="1083664"/>
            <a:ext cx="3886200" cy="35490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083664"/>
            <a:ext cx="3886200" cy="3549059"/>
          </a:xfrm>
        </p:spPr>
        <p:txBody>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FCDBB72-0BCF-7248-A4B7-404D8B7367E3}" type="datetimeFigureOut">
              <a:rPr lang="en-US" smtClean="0"/>
              <a:pPr/>
              <a:t>10/8/18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CDBB72-0BCF-7248-A4B7-404D8B7367E3}" type="datetimeFigureOut">
              <a:rPr lang="en-US" smtClean="0"/>
              <a:pPr/>
              <a:t>10/8/18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CDBB72-0BCF-7248-A4B7-404D8B7367E3}" type="datetimeFigureOut">
              <a:rPr lang="en-US" smtClean="0"/>
              <a:pPr/>
              <a:t>10/8/18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CDBB72-0BCF-7248-A4B7-404D8B7367E3}" type="datetimeFigureOut">
              <a:rPr lang="en-US" smtClean="0"/>
              <a:pPr/>
              <a:t>10/8/18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FCDBB72-0BCF-7248-A4B7-404D8B7367E3}" type="datetimeFigureOut">
              <a:rPr lang="en-US" smtClean="0"/>
              <a:pPr/>
              <a:t>10/8/18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FCDBB72-0BCF-7248-A4B7-404D8B7367E3}" type="datetimeFigureOut">
              <a:rPr lang="en-US" smtClean="0"/>
              <a:pPr/>
              <a:t>10/8/18</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0954"/>
            <a:ext cx="7886700" cy="84817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192192"/>
            <a:ext cx="7886700" cy="344053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0" i="0">
                <a:solidFill>
                  <a:schemeClr val="tx1">
                    <a:tint val="75000"/>
                  </a:schemeClr>
                </a:solidFill>
                <a:latin typeface="Gill Sans Regular" charset="0"/>
              </a:defRPr>
            </a:lvl1pPr>
          </a:lstStyle>
          <a:p>
            <a:fld id="{B61BEF0D-F0BB-DE4B-95CE-6DB70DBA9567}" type="datetimeFigureOut">
              <a:rPr lang="en-US" smtClean="0"/>
              <a:pPr/>
              <a:t>10/8/18</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b="0" i="0">
                <a:solidFill>
                  <a:schemeClr val="tx1">
                    <a:tint val="75000"/>
                  </a:schemeClr>
                </a:solidFill>
                <a:latin typeface="Gill Sans Regular" charset="0"/>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b="0" i="0">
                <a:solidFill>
                  <a:schemeClr val="tx1">
                    <a:tint val="75000"/>
                  </a:schemeClr>
                </a:solidFill>
                <a:latin typeface="Gill Sans Regular" charset="0"/>
              </a:defRPr>
            </a:lvl1pPr>
          </a:lstStyle>
          <a:p>
            <a:fld id="{6719E3CD-AF84-FE47-91F1-F72E8DE12113}" type="slidenum">
              <a:rPr lang="en-US" smtClean="0"/>
              <a:pPr/>
              <a:t>‹#›</a:t>
            </a:fld>
            <a:endParaRPr lang="en-US" dirty="0"/>
          </a:p>
        </p:txBody>
      </p:sp>
      <p:cxnSp>
        <p:nvCxnSpPr>
          <p:cNvPr id="7" name="Straight Connector 6"/>
          <p:cNvCxnSpPr/>
          <p:nvPr userDrawn="1"/>
        </p:nvCxnSpPr>
        <p:spPr>
          <a:xfrm>
            <a:off x="537882" y="100954"/>
            <a:ext cx="6128" cy="84817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9694498"/>
      </p:ext>
    </p:extLst>
  </p:cSld>
  <p:clrMap bg1="lt1" tx1="dk1" bg2="lt2" tx2="dk2" accent1="accent1" accent2="accent2" accent3="accent3" accent4="accent4" accent5="accent5" accent6="accent6" hlink="hlink" folHlink="folHlink"/>
  <p:sldLayoutIdLst>
    <p:sldLayoutId id="2147484599" r:id="rId1"/>
    <p:sldLayoutId id="2147484600" r:id="rId2"/>
    <p:sldLayoutId id="2147484601" r:id="rId3"/>
    <p:sldLayoutId id="2147484602" r:id="rId4"/>
    <p:sldLayoutId id="2147484603" r:id="rId5"/>
    <p:sldLayoutId id="2147484604" r:id="rId6"/>
    <p:sldLayoutId id="2147484605" r:id="rId7"/>
    <p:sldLayoutId id="2147484606" r:id="rId8"/>
    <p:sldLayoutId id="2147484607" r:id="rId9"/>
    <p:sldLayoutId id="2147484608" r:id="rId10"/>
    <p:sldLayoutId id="2147484609" r:id="rId11"/>
  </p:sldLayoutIdLst>
  <p:txStyles>
    <p:titleStyle>
      <a:lvl1pPr algn="l" defTabSz="685800" rtl="0" eaLnBrk="1" latinLnBrk="0" hangingPunct="1">
        <a:lnSpc>
          <a:spcPct val="90000"/>
        </a:lnSpc>
        <a:spcBef>
          <a:spcPct val="0"/>
        </a:spcBef>
        <a:buNone/>
        <a:defRPr sz="4800" b="0" i="0" kern="1200">
          <a:solidFill>
            <a:schemeClr val="tx1"/>
          </a:solidFill>
          <a:latin typeface="Tw Cen MT Condensed" charset="0"/>
          <a:ea typeface="Tw Cen MT Condensed" charset="0"/>
          <a:cs typeface="Tw Cen MT Condensed"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800" b="0" i="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b="0" i="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800" b="0" i="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600" b="0" i="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600" b="0" i="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46221" y="2584808"/>
            <a:ext cx="7778189" cy="1241822"/>
          </a:xfrm>
        </p:spPr>
        <p:txBody>
          <a:bodyPr>
            <a:noAutofit/>
          </a:bodyPr>
          <a:lstStyle/>
          <a:p>
            <a:r>
              <a:rPr lang="en-US" sz="3600" dirty="0">
                <a:solidFill>
                  <a:schemeClr val="bg1"/>
                </a:solidFill>
                <a:latin typeface="Zapfino" charset="0"/>
                <a:ea typeface="Zapfino" charset="0"/>
                <a:cs typeface="Zapfino" charset="0"/>
              </a:rPr>
              <a:t>Dependent Types in Haskell</a:t>
            </a:r>
          </a:p>
        </p:txBody>
      </p:sp>
      <p:sp>
        <p:nvSpPr>
          <p:cNvPr id="3" name="Subtitle 2"/>
          <p:cNvSpPr>
            <a:spLocks noGrp="1"/>
          </p:cNvSpPr>
          <p:nvPr>
            <p:ph type="subTitle" idx="1"/>
          </p:nvPr>
        </p:nvSpPr>
        <p:spPr>
          <a:xfrm>
            <a:off x="942409" y="186429"/>
            <a:ext cx="4755266" cy="1433099"/>
          </a:xfrm>
        </p:spPr>
        <p:txBody>
          <a:bodyPr>
            <a:normAutofit/>
          </a:bodyPr>
          <a:lstStyle/>
          <a:p>
            <a:pPr algn="l"/>
            <a:r>
              <a:rPr lang="en-US" sz="2800" dirty="0"/>
              <a:t>Stephanie Weirich</a:t>
            </a:r>
          </a:p>
          <a:p>
            <a:pPr algn="l"/>
            <a:r>
              <a:rPr lang="en-US" sz="1800" dirty="0"/>
              <a:t>University of Pennsylvania</a:t>
            </a:r>
            <a:br>
              <a:rPr lang="en-US" dirty="0"/>
            </a:br>
            <a:r>
              <a:rPr lang="en-US" sz="1600" dirty="0">
                <a:solidFill>
                  <a:schemeClr val="bg2">
                    <a:lumMod val="50000"/>
                  </a:schemeClr>
                </a:solidFill>
                <a:latin typeface="Consolas" charset="0"/>
                <a:ea typeface="Consolas" charset="0"/>
                <a:cs typeface="Consolas" charset="0"/>
              </a:rPr>
              <a:t>https://</a:t>
            </a:r>
            <a:r>
              <a:rPr lang="en-US" sz="1600" dirty="0" err="1">
                <a:solidFill>
                  <a:schemeClr val="bg2">
                    <a:lumMod val="50000"/>
                  </a:schemeClr>
                </a:solidFill>
                <a:latin typeface="Consolas" charset="0"/>
                <a:ea typeface="Consolas" charset="0"/>
                <a:cs typeface="Consolas" charset="0"/>
              </a:rPr>
              <a:t>github.com</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sweirich</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dth</a:t>
            </a:r>
            <a:br>
              <a:rPr lang="en-US" sz="1600" dirty="0">
                <a:solidFill>
                  <a:schemeClr val="bg2">
                    <a:lumMod val="50000"/>
                  </a:schemeClr>
                </a:solidFill>
                <a:latin typeface="Consolas" charset="0"/>
                <a:ea typeface="Consolas" charset="0"/>
                <a:cs typeface="Consolas" charset="0"/>
              </a:rPr>
            </a:b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fancytypes</a:t>
            </a:r>
            <a:endParaRPr lang="en-US" sz="1600" dirty="0">
              <a:solidFill>
                <a:schemeClr val="bg2">
                  <a:lumMod val="50000"/>
                </a:schemeClr>
              </a:solidFill>
              <a:latin typeface="Consolas" charset="0"/>
              <a:ea typeface="Consolas" charset="0"/>
              <a:cs typeface="Consolas" charset="0"/>
            </a:endParaRPr>
          </a:p>
        </p:txBody>
      </p:sp>
      <p:pic>
        <p:nvPicPr>
          <p:cNvPr id="5" name="Picture 4"/>
          <p:cNvPicPr>
            <a:picLocks noChangeAspect="1"/>
          </p:cNvPicPr>
          <p:nvPr/>
        </p:nvPicPr>
        <p:blipFill>
          <a:blip r:embed="rId3"/>
          <a:stretch>
            <a:fillRect/>
          </a:stretch>
        </p:blipFill>
        <p:spPr>
          <a:xfrm>
            <a:off x="6406728" y="355872"/>
            <a:ext cx="1631887" cy="115515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Tree>
    <p:extLst>
      <p:ext uri="{BB962C8B-B14F-4D97-AF65-F5344CB8AC3E}">
        <p14:creationId xmlns:p14="http://schemas.microsoft.com/office/powerpoint/2010/main" val="12060584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9286" y="402436"/>
            <a:ext cx="5362757" cy="1157133"/>
          </a:xfrm>
        </p:spPr>
        <p:txBody>
          <a:bodyPr>
            <a:noAutofit/>
          </a:bodyPr>
          <a:lstStyle/>
          <a:p>
            <a:r>
              <a:rPr lang="en-US" sz="2700" dirty="0">
                <a:latin typeface="Zapfino" charset="0"/>
                <a:ea typeface="Zapfino" charset="0"/>
                <a:cs typeface="Zapfino" charset="0"/>
              </a:rPr>
              <a:t>Type Computation</a:t>
            </a:r>
          </a:p>
        </p:txBody>
      </p:sp>
      <p:sp>
        <p:nvSpPr>
          <p:cNvPr id="3" name="Subtitle 2"/>
          <p:cNvSpPr>
            <a:spLocks noGrp="1"/>
          </p:cNvSpPr>
          <p:nvPr>
            <p:ph type="subTitle" idx="1"/>
          </p:nvPr>
        </p:nvSpPr>
        <p:spPr>
          <a:xfrm>
            <a:off x="6115050" y="402435"/>
            <a:ext cx="2584048" cy="1157133"/>
          </a:xfrm>
        </p:spPr>
        <p:txBody>
          <a:bodyPr>
            <a:normAutofit fontScale="92500" lnSpcReduction="20000"/>
          </a:bodyPr>
          <a:lstStyle/>
          <a:p>
            <a:r>
              <a:rPr lang="en-US" dirty="0"/>
              <a:t>We can use the type system to implement a domain-specific compile-time analysis</a:t>
            </a:r>
          </a:p>
        </p:txBody>
      </p:sp>
    </p:spTree>
    <p:extLst>
      <p:ext uri="{BB962C8B-B14F-4D97-AF65-F5344CB8AC3E}">
        <p14:creationId xmlns:p14="http://schemas.microsoft.com/office/powerpoint/2010/main" val="813485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this work?</a:t>
            </a:r>
          </a:p>
        </p:txBody>
      </p:sp>
      <p:sp>
        <p:nvSpPr>
          <p:cNvPr id="3" name="Content Placeholder 2"/>
          <p:cNvSpPr>
            <a:spLocks noGrp="1"/>
          </p:cNvSpPr>
          <p:nvPr>
            <p:ph idx="1"/>
          </p:nvPr>
        </p:nvSpPr>
        <p:spPr>
          <a:xfrm>
            <a:off x="628650" y="1071797"/>
            <a:ext cx="8342963" cy="3988140"/>
          </a:xfrm>
        </p:spPr>
        <p:txBody>
          <a:bodyPr>
            <a:normAutofit/>
          </a:body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path = </a:t>
            </a:r>
            <a:br>
              <a:rPr lang="en-US" sz="2000" b="1" dirty="0">
                <a:latin typeface="Consolas" charset="0"/>
                <a:ea typeface="Consolas" charset="0"/>
                <a:cs typeface="Consolas" charset="0"/>
              </a:rPr>
            </a:br>
            <a:r>
              <a:rPr lang="en-US" sz="2000" b="1" dirty="0">
                <a:latin typeface="Consolas" charset="0"/>
                <a:ea typeface="Consolas" charset="0"/>
                <a:cs typeface="Consolas" charset="0"/>
              </a:rPr>
              <a:t>  [re|/?(</a:t>
            </a:r>
            <a:r>
              <a:rPr lang="en-US" sz="2000" b="1" dirty="0">
                <a:solidFill>
                  <a:schemeClr val="accent1"/>
                </a:solidFill>
                <a:latin typeface="Consolas" charset="0"/>
                <a:ea typeface="Consolas" charset="0"/>
                <a:cs typeface="Consolas" charset="0"/>
              </a:rPr>
              <a:t>(?P&lt;</a:t>
            </a:r>
            <a:r>
              <a:rPr lang="en-US" sz="2000" b="1" dirty="0" err="1">
                <a:solidFill>
                  <a:schemeClr val="accent1"/>
                </a:solidFill>
                <a:latin typeface="Consolas" charset="0"/>
                <a:ea typeface="Consolas" charset="0"/>
                <a:cs typeface="Consolas" charset="0"/>
              </a:rPr>
              <a:t>dir</a:t>
            </a:r>
            <a:r>
              <a:rPr lang="en-US" sz="2000" b="1" dirty="0">
                <a:solidFill>
                  <a:schemeClr val="accent1"/>
                </a:solidFill>
                <a:latin typeface="Consolas" charset="0"/>
                <a:ea typeface="Consolas" charset="0"/>
                <a:cs typeface="Consolas" charset="0"/>
              </a:rPr>
              <a:t>&gt;[^/]+)</a:t>
            </a:r>
            <a:r>
              <a:rPr lang="en-US" sz="2000" b="1" dirty="0">
                <a:latin typeface="Consolas" charset="0"/>
                <a:ea typeface="Consolas" charset="0"/>
                <a:cs typeface="Consolas" charset="0"/>
              </a:rPr>
              <a:t>/)*</a:t>
            </a:r>
            <a:r>
              <a:rPr lang="en-US" sz="2000" b="1" dirty="0">
                <a:solidFill>
                  <a:schemeClr val="accent4"/>
                </a:solidFill>
                <a:latin typeface="Consolas" charset="0"/>
                <a:ea typeface="Consolas" charset="0"/>
                <a:cs typeface="Consolas" charset="0"/>
              </a:rPr>
              <a:t>(?P&lt;base&gt;[^/.]+)</a:t>
            </a:r>
            <a:r>
              <a:rPr lang="en-US" sz="2000" b="1" dirty="0">
                <a:solidFill>
                  <a:schemeClr val="accent5"/>
                </a:solidFill>
                <a:latin typeface="Consolas" charset="0"/>
                <a:ea typeface="Consolas" charset="0"/>
                <a:cs typeface="Consolas" charset="0"/>
              </a:rPr>
              <a:t>(?P&lt;</a:t>
            </a:r>
            <a:r>
              <a:rPr lang="en-US" sz="2000" b="1" dirty="0" err="1">
                <a:solidFill>
                  <a:schemeClr val="accent5"/>
                </a:solidFill>
                <a:latin typeface="Consolas" charset="0"/>
                <a:ea typeface="Consolas" charset="0"/>
                <a:cs typeface="Consolas" charset="0"/>
              </a:rPr>
              <a:t>ext</a:t>
            </a:r>
            <a:r>
              <a:rPr lang="en-US" sz="2000" b="1" dirty="0">
                <a:solidFill>
                  <a:schemeClr val="accent5"/>
                </a:solidFill>
                <a:latin typeface="Consolas" charset="0"/>
                <a:ea typeface="Consolas" charset="0"/>
                <a:cs typeface="Consolas" charset="0"/>
              </a:rPr>
              <a:t>&gt;\..*)</a:t>
            </a:r>
            <a:r>
              <a:rPr lang="en-US" sz="2000" b="1" dirty="0">
                <a:latin typeface="Consolas" charset="0"/>
                <a:ea typeface="Consolas" charset="0"/>
                <a:cs typeface="Consolas" charset="0"/>
              </a:rPr>
              <a:t>?|]</a:t>
            </a: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path</a:t>
            </a:r>
          </a:p>
          <a:p>
            <a:pPr marL="0" indent="0">
              <a:buNone/>
            </a:pPr>
            <a:r>
              <a:rPr lang="fr-FR" sz="2000" b="1" dirty="0">
                <a:latin typeface="Consolas" charset="0"/>
                <a:ea typeface="Consolas" charset="0"/>
                <a:cs typeface="Consolas" charset="0"/>
              </a:rPr>
              <a:t>RE '['</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 '</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latin typeface="Consolas" charset="0"/>
              <a:ea typeface="Consolas" charset="0"/>
              <a:cs typeface="Consolas" charset="0"/>
            </a:endParaRPr>
          </a:p>
        </p:txBody>
      </p:sp>
      <p:sp>
        <p:nvSpPr>
          <p:cNvPr id="4" name="TextBox 3"/>
          <p:cNvSpPr txBox="1"/>
          <p:nvPr/>
        </p:nvSpPr>
        <p:spPr>
          <a:xfrm>
            <a:off x="1736204" y="2811222"/>
            <a:ext cx="6227178" cy="1346522"/>
          </a:xfrm>
          <a:prstGeom prst="rect">
            <a:avLst/>
          </a:prstGeom>
          <a:noFill/>
        </p:spPr>
        <p:txBody>
          <a:bodyPr wrap="square" rtlCol="0">
            <a:spAutoFit/>
          </a:bodyPr>
          <a:lstStyle/>
          <a:p>
            <a:pPr>
              <a:buNone/>
            </a:pPr>
            <a:r>
              <a:rPr lang="en-US" sz="2400" dirty="0">
                <a:solidFill>
                  <a:schemeClr val="tx2"/>
                </a:solidFill>
                <a:ea typeface="Osaka"/>
                <a:cs typeface="Consolas"/>
              </a:rPr>
              <a:t>Regular expression type includes a </a:t>
            </a:r>
            <a:br>
              <a:rPr lang="en-US" sz="2400" dirty="0">
                <a:solidFill>
                  <a:schemeClr val="tx2"/>
                </a:solidFill>
                <a:ea typeface="Osaka"/>
                <a:cs typeface="Consolas"/>
              </a:rPr>
            </a:br>
            <a:r>
              <a:rPr lang="en-US" sz="2400" dirty="0">
                <a:solidFill>
                  <a:schemeClr val="tx2"/>
                </a:solidFill>
                <a:ea typeface="Osaka"/>
                <a:cs typeface="Consolas"/>
              </a:rPr>
              <a:t>"Occurrence Map" computed by the </a:t>
            </a:r>
            <a:r>
              <a:rPr lang="en-US" sz="2400">
                <a:solidFill>
                  <a:schemeClr val="tx2"/>
                </a:solidFill>
                <a:ea typeface="Osaka"/>
                <a:cs typeface="Consolas"/>
              </a:rPr>
              <a:t>type checker  </a:t>
            </a:r>
            <a:endParaRPr lang="en-US" sz="2400" dirty="0">
              <a:solidFill>
                <a:schemeClr val="tx2"/>
              </a:solidFill>
              <a:ea typeface="Osaka"/>
              <a:cs typeface="Consolas"/>
            </a:endParaRPr>
          </a:p>
          <a:p>
            <a:pPr>
              <a:buNone/>
            </a:pPr>
            <a:endParaRPr lang="en-US" sz="1350" b="1" dirty="0">
              <a:solidFill>
                <a:schemeClr val="accent3"/>
              </a:solidFill>
              <a:latin typeface="Consolas"/>
              <a:ea typeface="Osaka"/>
              <a:cs typeface="Consolas"/>
            </a:endParaRPr>
          </a:p>
          <a:p>
            <a:pPr>
              <a:buNone/>
            </a:pPr>
            <a:r>
              <a:rPr lang="en-US" sz="2000" b="1" dirty="0">
                <a:solidFill>
                  <a:schemeClr val="accent3"/>
                </a:solidFill>
                <a:latin typeface="Consolas"/>
                <a:ea typeface="Osaka"/>
                <a:cs typeface="Consolas"/>
              </a:rPr>
              <a:t>data</a:t>
            </a:r>
            <a:r>
              <a:rPr lang="en-US" sz="2000" b="1" dirty="0">
                <a:latin typeface="Consolas"/>
                <a:ea typeface="Osaka"/>
                <a:cs typeface="Consolas"/>
              </a:rPr>
              <a:t> </a:t>
            </a:r>
            <a:r>
              <a:rPr lang="en-US" sz="2000" b="1" dirty="0" err="1">
                <a:solidFill>
                  <a:schemeClr val="accent4"/>
                </a:solidFill>
                <a:latin typeface="Consolas"/>
                <a:ea typeface="Osaka"/>
                <a:cs typeface="Consolas"/>
              </a:rPr>
              <a:t>Occ</a:t>
            </a:r>
            <a:r>
              <a:rPr lang="en-US" sz="2000" b="1" dirty="0">
                <a:solidFill>
                  <a:schemeClr val="accent4"/>
                </a:solidFill>
                <a:latin typeface="Consolas"/>
                <a:ea typeface="Osaka"/>
                <a:cs typeface="Consolas"/>
              </a:rPr>
              <a:t> </a:t>
            </a:r>
            <a:r>
              <a:rPr lang="en-US" sz="2000" b="1" dirty="0">
                <a:latin typeface="Consolas"/>
                <a:ea typeface="Osaka"/>
                <a:cs typeface="Consolas"/>
              </a:rPr>
              <a:t>= </a:t>
            </a:r>
            <a:r>
              <a:rPr lang="en-US" sz="2000" b="1" dirty="0">
                <a:solidFill>
                  <a:schemeClr val="accent4"/>
                </a:solidFill>
                <a:latin typeface="Consolas"/>
                <a:ea typeface="Osaka"/>
                <a:cs typeface="Consolas"/>
              </a:rPr>
              <a:t>Once</a:t>
            </a:r>
            <a:r>
              <a:rPr lang="en-US" sz="2000" b="1" dirty="0">
                <a:latin typeface="Consolas"/>
                <a:ea typeface="Osaka"/>
                <a:cs typeface="Consolas"/>
              </a:rPr>
              <a:t> | </a:t>
            </a:r>
            <a:r>
              <a:rPr lang="en-US" sz="2000" b="1" dirty="0">
                <a:solidFill>
                  <a:schemeClr val="accent4"/>
                </a:solidFill>
                <a:latin typeface="Consolas"/>
                <a:ea typeface="Osaka"/>
                <a:cs typeface="Consolas"/>
              </a:rPr>
              <a:t>Opt</a:t>
            </a:r>
            <a:r>
              <a:rPr lang="en-US" sz="2000" b="1" dirty="0">
                <a:latin typeface="Consolas"/>
                <a:ea typeface="Osaka"/>
                <a:cs typeface="Consolas"/>
              </a:rPr>
              <a:t> | </a:t>
            </a:r>
            <a:r>
              <a:rPr lang="en-US" sz="2000" b="1" dirty="0">
                <a:solidFill>
                  <a:schemeClr val="accent4"/>
                </a:solidFill>
                <a:latin typeface="Consolas"/>
                <a:ea typeface="Osaka"/>
                <a:cs typeface="Consolas"/>
              </a:rPr>
              <a:t>Many</a:t>
            </a:r>
          </a:p>
        </p:txBody>
      </p:sp>
      <p:sp>
        <p:nvSpPr>
          <p:cNvPr id="6" name="Right Brace 5"/>
          <p:cNvSpPr/>
          <p:nvPr/>
        </p:nvSpPr>
        <p:spPr>
          <a:xfrm rot="5400000">
            <a:off x="4410668" y="-776216"/>
            <a:ext cx="438410" cy="6736466"/>
          </a:xfrm>
          <a:prstGeom prst="rightBrace">
            <a:avLst>
              <a:gd name="adj1" fmla="val 52930"/>
              <a:gd name="adj2" fmla="val 50000"/>
            </a:avLst>
          </a:prstGeom>
          <a:ln w="28575">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705085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972274" y="1361543"/>
            <a:ext cx="7951808" cy="305972"/>
            <a:chOff x="787791" y="1561514"/>
            <a:chExt cx="7828230" cy="407963"/>
          </a:xfrm>
        </p:grpSpPr>
        <p:sp>
          <p:nvSpPr>
            <p:cNvPr id="14" name="Rectangle 13"/>
            <p:cNvSpPr/>
            <p:nvPr/>
          </p:nvSpPr>
          <p:spPr>
            <a:xfrm>
              <a:off x="787791" y="1561514"/>
              <a:ext cx="591457"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5" name="Rectangle 14"/>
            <p:cNvSpPr/>
            <p:nvPr/>
          </p:nvSpPr>
          <p:spPr>
            <a:xfrm>
              <a:off x="8229161" y="1561514"/>
              <a:ext cx="386860"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 name="Title 1"/>
          <p:cNvSpPr>
            <a:spLocks noGrp="1"/>
          </p:cNvSpPr>
          <p:nvPr>
            <p:ph type="title"/>
          </p:nvPr>
        </p:nvSpPr>
        <p:spPr/>
        <p:txBody>
          <a:bodyPr/>
          <a:lstStyle/>
          <a:p>
            <a:r>
              <a:rPr lang="en-US" dirty="0"/>
              <a:t>How does this work?</a:t>
            </a:r>
          </a:p>
        </p:txBody>
      </p:sp>
      <p:sp>
        <p:nvSpPr>
          <p:cNvPr id="9" name="Content Placeholder 2"/>
          <p:cNvSpPr txBox="1">
            <a:spLocks/>
          </p:cNvSpPr>
          <p:nvPr/>
        </p:nvSpPr>
        <p:spPr>
          <a:xfrm>
            <a:off x="628650" y="1963712"/>
            <a:ext cx="7905750" cy="1259260"/>
          </a:xfrm>
          <a:prstGeom prst="rect">
            <a:avLst/>
          </a:prstGeom>
          <a:solidFill>
            <a:srgbClr val="009F71">
              <a:alpha val="16078"/>
            </a:srgbClr>
          </a:solidFill>
        </p:spPr>
        <p:style>
          <a:lnRef idx="2">
            <a:schemeClr val="accent1"/>
          </a:lnRef>
          <a:fillRef idx="1">
            <a:schemeClr val="lt1"/>
          </a:fillRef>
          <a:effectRef idx="0">
            <a:schemeClr val="accent1"/>
          </a:effectRef>
          <a:fontRef idx="minor">
            <a:schemeClr val="dk1"/>
          </a:fontRef>
        </p:style>
        <p:txBody>
          <a:bodyPr vert="horz" lIns="68577" tIns="34289" rIns="68577" bIns="34289" rtlCol="0">
            <a:noAutofit/>
          </a:bodyPr>
          <a:lstStyle>
            <a:lvl1pPr marL="342883" indent="-347455" algn="l" defTabSz="457177" rtl="0" eaLnBrk="1" latinLnBrk="0" hangingPunct="1">
              <a:spcBef>
                <a:spcPts val="800"/>
              </a:spcBef>
              <a:buFont typeface="Arial"/>
              <a:buChar char="•"/>
              <a:defRPr sz="2400" kern="1200">
                <a:solidFill>
                  <a:schemeClr val="dk1"/>
                </a:solidFill>
                <a:latin typeface="+mn-lt"/>
                <a:ea typeface="+mn-ea"/>
                <a:cs typeface="+mn-cs"/>
              </a:defRPr>
            </a:lvl1pPr>
            <a:lvl2pPr marL="742913" indent="-285736" algn="l" defTabSz="457177" rtl="0" eaLnBrk="1" latinLnBrk="0" hangingPunct="1">
              <a:spcBef>
                <a:spcPct val="20000"/>
              </a:spcBef>
              <a:buFont typeface="Arial"/>
              <a:buChar char="–"/>
              <a:defRPr sz="2000" kern="1200">
                <a:solidFill>
                  <a:schemeClr val="dk1"/>
                </a:solidFill>
                <a:latin typeface="+mn-lt"/>
                <a:ea typeface="+mn-ea"/>
                <a:cs typeface="+mn-cs"/>
              </a:defRPr>
            </a:lvl2pPr>
            <a:lvl3pPr marL="1142943" indent="-228589" algn="l" defTabSz="457177" rtl="0" eaLnBrk="1" latinLnBrk="0" hangingPunct="1">
              <a:spcBef>
                <a:spcPct val="20000"/>
              </a:spcBef>
              <a:buFont typeface="Arial"/>
              <a:buChar char="•"/>
              <a:defRPr sz="1800" kern="1200">
                <a:solidFill>
                  <a:schemeClr val="dk1"/>
                </a:solidFill>
                <a:latin typeface="+mn-lt"/>
                <a:ea typeface="+mn-ea"/>
                <a:cs typeface="+mn-cs"/>
              </a:defRPr>
            </a:lvl3pPr>
            <a:lvl4pPr marL="1600120" indent="-228589" algn="l" defTabSz="457177" rtl="0" eaLnBrk="1" latinLnBrk="0" hangingPunct="1">
              <a:spcBef>
                <a:spcPct val="20000"/>
              </a:spcBef>
              <a:buFont typeface="Arial"/>
              <a:buChar char="–"/>
              <a:defRPr sz="1600" kern="1200">
                <a:solidFill>
                  <a:schemeClr val="dk1"/>
                </a:solidFill>
                <a:latin typeface="+mn-lt"/>
                <a:ea typeface="+mn-ea"/>
                <a:cs typeface="+mn-cs"/>
              </a:defRPr>
            </a:lvl4pPr>
            <a:lvl5pPr marL="2057297" indent="-228589" algn="l" defTabSz="457177" rtl="0" eaLnBrk="1" latinLnBrk="0" hangingPunct="1">
              <a:spcBef>
                <a:spcPct val="20000"/>
              </a:spcBef>
              <a:buFont typeface="Arial"/>
              <a:buChar char="»"/>
              <a:defRPr sz="1600" kern="1200">
                <a:solidFill>
                  <a:schemeClr val="dk1"/>
                </a:solidFill>
                <a:latin typeface="+mn-lt"/>
                <a:ea typeface="+mn-ea"/>
                <a:cs typeface="+mn-cs"/>
              </a:defRPr>
            </a:lvl5pPr>
            <a:lvl6pPr marL="2514474" indent="-228589" algn="l" defTabSz="457177" rtl="0" eaLnBrk="1" latinLnBrk="0" hangingPunct="1">
              <a:spcBef>
                <a:spcPct val="20000"/>
              </a:spcBef>
              <a:buFont typeface="Arial"/>
              <a:buChar char="•"/>
              <a:defRPr sz="2000" kern="1200">
                <a:solidFill>
                  <a:schemeClr val="dk1"/>
                </a:solidFill>
                <a:latin typeface="+mn-lt"/>
                <a:ea typeface="+mn-ea"/>
                <a:cs typeface="+mn-cs"/>
              </a:defRPr>
            </a:lvl6pPr>
            <a:lvl7pPr marL="2971651" indent="-228589" algn="l" defTabSz="457177" rtl="0" eaLnBrk="1" latinLnBrk="0" hangingPunct="1">
              <a:spcBef>
                <a:spcPct val="20000"/>
              </a:spcBef>
              <a:buFont typeface="Arial"/>
              <a:buChar char="•"/>
              <a:defRPr sz="2000" kern="1200">
                <a:solidFill>
                  <a:schemeClr val="dk1"/>
                </a:solidFill>
                <a:latin typeface="+mn-lt"/>
                <a:ea typeface="+mn-ea"/>
                <a:cs typeface="+mn-cs"/>
              </a:defRPr>
            </a:lvl7pPr>
            <a:lvl8pPr marL="3428828" indent="-228589" algn="l" defTabSz="457177" rtl="0" eaLnBrk="1" latinLnBrk="0" hangingPunct="1">
              <a:spcBef>
                <a:spcPct val="20000"/>
              </a:spcBef>
              <a:buFont typeface="Arial"/>
              <a:buChar char="•"/>
              <a:defRPr sz="2000" kern="1200">
                <a:solidFill>
                  <a:schemeClr val="dk1"/>
                </a:solidFill>
                <a:latin typeface="+mn-lt"/>
                <a:ea typeface="+mn-ea"/>
                <a:cs typeface="+mn-cs"/>
              </a:defRPr>
            </a:lvl8pPr>
            <a:lvl9pPr marL="3886005" indent="-228589" algn="l" defTabSz="457177" rtl="0" eaLnBrk="1" latinLnBrk="0" hangingPunct="1">
              <a:spcBef>
                <a:spcPct val="20000"/>
              </a:spcBef>
              <a:buFont typeface="Arial"/>
              <a:buChar char="•"/>
              <a:defRPr sz="2000" kern="1200">
                <a:solidFill>
                  <a:schemeClr val="dk1"/>
                </a:solidFill>
                <a:latin typeface="+mn-lt"/>
                <a:ea typeface="+mn-ea"/>
                <a:cs typeface="+mn-cs"/>
              </a:defRPr>
            </a:lvl9pPr>
          </a:lstStyle>
          <a:p>
            <a:pPr marL="0" indent="0">
              <a:buNone/>
            </a:pPr>
            <a:r>
              <a:rPr lang="en-US" sz="1350" b="1" dirty="0">
                <a:latin typeface="Consolas" charset="0"/>
                <a:ea typeface="Consolas" charset="0"/>
                <a:cs typeface="Consolas" charset="0"/>
              </a:rPr>
              <a:t>&gt; </a:t>
            </a:r>
            <a:r>
              <a:rPr lang="en-US" sz="1650" b="1" dirty="0">
                <a:latin typeface="Consolas" charset="0"/>
                <a:ea typeface="Consolas" charset="0"/>
                <a:cs typeface="Consolas" charset="0"/>
              </a:rPr>
              <a:t>path = </a:t>
            </a:r>
            <a:r>
              <a:rPr lang="fr-FR" sz="1650" b="1" dirty="0" err="1">
                <a:solidFill>
                  <a:schemeClr val="tx1"/>
                </a:solidFill>
                <a:latin typeface="Consolas" charset="0"/>
                <a:ea typeface="Consolas" charset="0"/>
                <a:cs typeface="Consolas" charset="0"/>
              </a:rPr>
              <a:t>ropt</a:t>
            </a:r>
            <a:r>
              <a:rPr lang="fr-FR" sz="1650" b="1" dirty="0">
                <a:solidFill>
                  <a:schemeClr val="tx1"/>
                </a:solidFill>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rchar</a:t>
            </a:r>
            <a:r>
              <a:rPr lang="fr-FR" sz="1650" b="1" dirty="0">
                <a:solidFill>
                  <a:schemeClr val="tx1"/>
                </a:solidFill>
                <a:latin typeface="Consolas" charset="0"/>
                <a:ea typeface="Consolas" charset="0"/>
                <a:cs typeface="Consolas" charset="0"/>
              </a:rPr>
              <a:t> '/')</a:t>
            </a:r>
            <a:r>
              <a:rPr lang="fr-FR" sz="1650" b="1" dirty="0">
                <a:latin typeface="Consolas" charset="0"/>
                <a:ea typeface="Consolas" charset="0"/>
                <a:cs typeface="Consolas" charset="0"/>
              </a:rPr>
              <a:t> </a:t>
            </a:r>
            <a:br>
              <a:rPr lang="fr-FR" sz="1650" b="1" dirty="0">
                <a:latin typeface="Consolas" charset="0"/>
                <a:ea typeface="Consolas" charset="0"/>
                <a:cs typeface="Consolas" charset="0"/>
              </a:rPr>
            </a:br>
            <a:r>
              <a:rPr lang="fr-FR" sz="1650" b="1" dirty="0">
                <a:latin typeface="Consolas" charset="0"/>
                <a:ea typeface="Consolas" charset="0"/>
                <a:cs typeface="Consolas" charset="0"/>
              </a:rPr>
              <a:t>    `</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rstar</a:t>
            </a:r>
            <a:r>
              <a:rPr lang="fr-FR" sz="1650" b="1" dirty="0">
                <a:solidFill>
                  <a:schemeClr val="tx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rmark</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dir</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rplus</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rnot</a:t>
            </a:r>
            <a:r>
              <a:rPr lang="fr-FR" sz="1650" b="1" dirty="0">
                <a:solidFill>
                  <a:schemeClr val="accent1"/>
                </a:solidFill>
                <a:latin typeface="Consolas" charset="0"/>
                <a:ea typeface="Consolas" charset="0"/>
                <a:cs typeface="Consolas" charset="0"/>
              </a:rPr>
              <a:t> "/")) </a:t>
            </a:r>
            <a:r>
              <a:rPr lang="fr-FR" sz="1650" b="1" dirty="0">
                <a:solidFill>
                  <a:schemeClr val="tx1"/>
                </a:solidFill>
                <a:latin typeface="Consolas" charset="0"/>
                <a:ea typeface="Consolas" charset="0"/>
                <a:cs typeface="Consolas" charset="0"/>
              </a:rPr>
              <a:t>`</a:t>
            </a:r>
            <a:r>
              <a:rPr lang="fr-FR" sz="1650" b="1" dirty="0" err="1">
                <a:solidFill>
                  <a:schemeClr val="tx1"/>
                </a:solidFill>
                <a:latin typeface="Consolas" charset="0"/>
                <a:ea typeface="Consolas" charset="0"/>
                <a:cs typeface="Consolas" charset="0"/>
              </a:rPr>
              <a:t>rseq</a:t>
            </a:r>
            <a:r>
              <a:rPr lang="fr-FR" sz="1650" b="1" dirty="0">
                <a:solidFill>
                  <a:schemeClr val="tx1"/>
                </a:solidFill>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rchar</a:t>
            </a:r>
            <a:r>
              <a:rPr lang="fr-FR" sz="1650" b="1" dirty="0">
                <a:solidFill>
                  <a:schemeClr val="tx1"/>
                </a:solidFill>
                <a:latin typeface="Consolas" charset="0"/>
                <a:ea typeface="Consolas" charset="0"/>
                <a:cs typeface="Consolas" charset="0"/>
              </a:rPr>
              <a:t> '/')</a:t>
            </a:r>
            <a:br>
              <a:rPr lang="fr-FR" sz="1650" b="1" dirty="0">
                <a:solidFill>
                  <a:schemeClr val="tx1"/>
                </a:solidFill>
                <a:latin typeface="Consolas" charset="0"/>
                <a:ea typeface="Consolas" charset="0"/>
                <a:cs typeface="Consolas" charset="0"/>
              </a:rPr>
            </a:br>
            <a:r>
              <a:rPr lang="fr-FR" sz="1650" b="1" dirty="0">
                <a:solidFill>
                  <a:schemeClr val="tx1"/>
                </a:solidFill>
                <a:latin typeface="Consolas" charset="0"/>
                <a:ea typeface="Consolas" charset="0"/>
                <a:cs typeface="Consolas" charset="0"/>
              </a:rPr>
              <a:t>    </a:t>
            </a:r>
            <a:r>
              <a:rPr lang="fr-FR" sz="1650" b="1" dirty="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a:solidFill>
                  <a:schemeClr val="accent4"/>
                </a:solidFill>
                <a:latin typeface="Consolas" charset="0"/>
                <a:ea typeface="Consolas" charset="0"/>
                <a:cs typeface="Consolas" charset="0"/>
              </a:rPr>
              <a:t>rmark</a:t>
            </a:r>
            <a:r>
              <a:rPr lang="fr-FR" sz="1650" b="1" dirty="0">
                <a:solidFill>
                  <a:schemeClr val="accent4"/>
                </a:solidFill>
                <a:latin typeface="Consolas" charset="0"/>
                <a:ea typeface="Consolas" charset="0"/>
                <a:cs typeface="Consolas" charset="0"/>
              </a:rPr>
              <a:t> @"base" (</a:t>
            </a:r>
            <a:r>
              <a:rPr lang="fr-FR" sz="1650" b="1" dirty="0" err="1">
                <a:solidFill>
                  <a:schemeClr val="accent4"/>
                </a:solidFill>
                <a:latin typeface="Consolas" charset="0"/>
                <a:ea typeface="Consolas" charset="0"/>
                <a:cs typeface="Consolas" charset="0"/>
              </a:rPr>
              <a:t>rplus</a:t>
            </a:r>
            <a:r>
              <a:rPr lang="fr-FR" sz="1650" b="1" dirty="0">
                <a:solidFill>
                  <a:schemeClr val="accent4"/>
                </a:solidFill>
                <a:latin typeface="Consolas" charset="0"/>
                <a:ea typeface="Consolas" charset="0"/>
                <a:cs typeface="Consolas" charset="0"/>
              </a:rPr>
              <a:t> (</a:t>
            </a:r>
            <a:r>
              <a:rPr lang="fr-FR" sz="1650" b="1" dirty="0" err="1">
                <a:solidFill>
                  <a:schemeClr val="accent4"/>
                </a:solidFill>
                <a:latin typeface="Consolas" charset="0"/>
                <a:ea typeface="Consolas" charset="0"/>
                <a:cs typeface="Consolas" charset="0"/>
              </a:rPr>
              <a:t>rnot</a:t>
            </a:r>
            <a:r>
              <a:rPr lang="fr-FR" sz="1650" b="1" dirty="0">
                <a:solidFill>
                  <a:schemeClr val="accent4"/>
                </a:solidFill>
                <a:latin typeface="Consolas" charset="0"/>
                <a:ea typeface="Consolas" charset="0"/>
                <a:cs typeface="Consolas" charset="0"/>
              </a:rPr>
              <a:t> "./"))</a:t>
            </a:r>
            <a:br>
              <a:rPr lang="fr-FR" sz="1650" b="1" dirty="0">
                <a:solidFill>
                  <a:schemeClr val="accent4"/>
                </a:solidFill>
                <a:latin typeface="Consolas" charset="0"/>
                <a:ea typeface="Consolas" charset="0"/>
                <a:cs typeface="Consolas" charset="0"/>
              </a:rPr>
            </a:br>
            <a:r>
              <a:rPr lang="fr-FR" sz="1650" b="1" dirty="0">
                <a:solidFill>
                  <a:schemeClr val="accent4"/>
                </a:solidFill>
                <a:latin typeface="Consolas" charset="0"/>
                <a:ea typeface="Consolas" charset="0"/>
                <a:cs typeface="Consolas" charset="0"/>
              </a:rPr>
              <a:t>    </a:t>
            </a:r>
            <a:r>
              <a:rPr lang="fr-FR" sz="1650" b="1" dirty="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ropt</a:t>
            </a:r>
            <a:r>
              <a:rPr lang="fr-FR" sz="1650" b="1" dirty="0">
                <a:solidFill>
                  <a:schemeClr val="tx1"/>
                </a:solidFill>
                <a:latin typeface="Consolas" charset="0"/>
                <a:ea typeface="Consolas" charset="0"/>
                <a:cs typeface="Consolas" charset="0"/>
              </a:rPr>
              <a:t> </a:t>
            </a:r>
            <a:r>
              <a:rPr lang="fr-FR" sz="1650" b="1" dirty="0">
                <a:solidFill>
                  <a:schemeClr val="accent5"/>
                </a:solidFill>
                <a:latin typeface="Consolas" charset="0"/>
                <a:ea typeface="Consolas" charset="0"/>
                <a:cs typeface="Consolas" charset="0"/>
              </a:rPr>
              <a:t>(</a:t>
            </a:r>
            <a:r>
              <a:rPr lang="fr-FR" sz="1650" b="1" dirty="0" err="1">
                <a:solidFill>
                  <a:schemeClr val="accent5"/>
                </a:solidFill>
                <a:latin typeface="Consolas" charset="0"/>
                <a:ea typeface="Consolas" charset="0"/>
                <a:cs typeface="Consolas" charset="0"/>
              </a:rPr>
              <a:t>rmark</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ext</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rchar</a:t>
            </a:r>
            <a:r>
              <a:rPr lang="fr-FR" sz="1650" b="1" dirty="0">
                <a:solidFill>
                  <a:schemeClr val="accent5"/>
                </a:solidFill>
                <a:latin typeface="Consolas" charset="0"/>
                <a:ea typeface="Consolas" charset="0"/>
                <a:cs typeface="Consolas" charset="0"/>
              </a:rPr>
              <a:t> '.' `</a:t>
            </a:r>
            <a:r>
              <a:rPr lang="fr-FR" sz="1650" b="1" dirty="0" err="1">
                <a:solidFill>
                  <a:schemeClr val="accent5"/>
                </a:solidFill>
                <a:latin typeface="Consolas" charset="0"/>
                <a:ea typeface="Consolas" charset="0"/>
                <a:cs typeface="Consolas" charset="0"/>
              </a:rPr>
              <a:t>rseq</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rstar</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rany</a:t>
            </a:r>
            <a:r>
              <a:rPr lang="fr-FR" sz="1650" b="1" dirty="0">
                <a:solidFill>
                  <a:schemeClr val="accent5"/>
                </a:solidFill>
                <a:latin typeface="Consolas" charset="0"/>
                <a:ea typeface="Consolas" charset="0"/>
                <a:cs typeface="Consolas" charset="0"/>
              </a:rPr>
              <a:t>))</a:t>
            </a:r>
            <a:endParaRPr lang="en-US" sz="1650" b="1" dirty="0">
              <a:solidFill>
                <a:schemeClr val="accent5"/>
              </a:solidFill>
              <a:latin typeface="Consolas" charset="0"/>
              <a:ea typeface="Consolas" charset="0"/>
              <a:cs typeface="Consolas" charset="0"/>
            </a:endParaRPr>
          </a:p>
          <a:p>
            <a:pPr marL="0" indent="0">
              <a:buNone/>
            </a:pPr>
            <a:endParaRPr lang="en-US" sz="1650" b="1" dirty="0">
              <a:latin typeface="Consolas" charset="0"/>
              <a:ea typeface="Consolas" charset="0"/>
              <a:cs typeface="Consolas" charset="0"/>
            </a:endParaRPr>
          </a:p>
        </p:txBody>
      </p:sp>
      <p:sp>
        <p:nvSpPr>
          <p:cNvPr id="10" name="Down Arrow 9"/>
          <p:cNvSpPr/>
          <p:nvPr/>
        </p:nvSpPr>
        <p:spPr>
          <a:xfrm>
            <a:off x="5150969" y="1690664"/>
            <a:ext cx="680206" cy="54286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1" name="TextBox 10"/>
          <p:cNvSpPr txBox="1"/>
          <p:nvPr/>
        </p:nvSpPr>
        <p:spPr>
          <a:xfrm>
            <a:off x="4358578" y="90546"/>
            <a:ext cx="4373192" cy="769441"/>
          </a:xfrm>
          <a:prstGeom prst="rect">
            <a:avLst/>
          </a:prstGeom>
          <a:noFill/>
        </p:spPr>
        <p:txBody>
          <a:bodyPr wrap="square" rtlCol="0">
            <a:spAutoFit/>
          </a:bodyPr>
          <a:lstStyle/>
          <a:p>
            <a:r>
              <a:rPr lang="en-US" sz="4400" dirty="0">
                <a:latin typeface="Tw Cen MT Condensed" charset="0"/>
                <a:ea typeface="Tw Cen MT Condensed" charset="0"/>
                <a:cs typeface="Tw Cen MT Condensed" charset="0"/>
              </a:rPr>
              <a:t>1. Compile-time parsing</a:t>
            </a:r>
          </a:p>
        </p:txBody>
      </p:sp>
      <p:sp>
        <p:nvSpPr>
          <p:cNvPr id="3" name="Content Placeholder 2"/>
          <p:cNvSpPr>
            <a:spLocks noGrp="1"/>
          </p:cNvSpPr>
          <p:nvPr>
            <p:ph idx="1"/>
          </p:nvPr>
        </p:nvSpPr>
        <p:spPr>
          <a:xfrm>
            <a:off x="628650" y="1071797"/>
            <a:ext cx="8342963" cy="3988140"/>
          </a:xfrm>
        </p:spPr>
        <p:txBody>
          <a:bodyPr>
            <a:normAutofit/>
          </a:body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path = </a:t>
            </a:r>
            <a:br>
              <a:rPr lang="en-US" sz="2000" b="1" dirty="0">
                <a:latin typeface="Consolas" charset="0"/>
                <a:ea typeface="Consolas" charset="0"/>
                <a:cs typeface="Consolas" charset="0"/>
              </a:rPr>
            </a:br>
            <a:r>
              <a:rPr lang="en-US" sz="2000" b="1" dirty="0">
                <a:latin typeface="Consolas" charset="0"/>
                <a:ea typeface="Consolas" charset="0"/>
                <a:cs typeface="Consolas" charset="0"/>
              </a:rPr>
              <a:t>  [re|/?(</a:t>
            </a:r>
            <a:r>
              <a:rPr lang="en-US" sz="2000" b="1" dirty="0">
                <a:solidFill>
                  <a:schemeClr val="accent1"/>
                </a:solidFill>
                <a:latin typeface="Consolas" charset="0"/>
                <a:ea typeface="Consolas" charset="0"/>
                <a:cs typeface="Consolas" charset="0"/>
              </a:rPr>
              <a:t>(?P&lt;</a:t>
            </a:r>
            <a:r>
              <a:rPr lang="en-US" sz="2000" b="1" dirty="0" err="1">
                <a:solidFill>
                  <a:schemeClr val="accent1"/>
                </a:solidFill>
                <a:latin typeface="Consolas" charset="0"/>
                <a:ea typeface="Consolas" charset="0"/>
                <a:cs typeface="Consolas" charset="0"/>
              </a:rPr>
              <a:t>dir</a:t>
            </a:r>
            <a:r>
              <a:rPr lang="en-US" sz="2000" b="1" dirty="0">
                <a:solidFill>
                  <a:schemeClr val="accent1"/>
                </a:solidFill>
                <a:latin typeface="Consolas" charset="0"/>
                <a:ea typeface="Consolas" charset="0"/>
                <a:cs typeface="Consolas" charset="0"/>
              </a:rPr>
              <a:t>&gt;[^/]+)</a:t>
            </a:r>
            <a:r>
              <a:rPr lang="en-US" sz="2000" b="1" dirty="0">
                <a:latin typeface="Consolas" charset="0"/>
                <a:ea typeface="Consolas" charset="0"/>
                <a:cs typeface="Consolas" charset="0"/>
              </a:rPr>
              <a:t>/)*</a:t>
            </a:r>
            <a:r>
              <a:rPr lang="en-US" sz="2000" b="1" dirty="0">
                <a:solidFill>
                  <a:schemeClr val="accent4"/>
                </a:solidFill>
                <a:latin typeface="Consolas" charset="0"/>
                <a:ea typeface="Consolas" charset="0"/>
                <a:cs typeface="Consolas" charset="0"/>
              </a:rPr>
              <a:t>(?P&lt;base&gt;[^/.]+)</a:t>
            </a:r>
            <a:r>
              <a:rPr lang="en-US" sz="2000" b="1" dirty="0">
                <a:solidFill>
                  <a:schemeClr val="accent5"/>
                </a:solidFill>
                <a:latin typeface="Consolas" charset="0"/>
                <a:ea typeface="Consolas" charset="0"/>
                <a:cs typeface="Consolas" charset="0"/>
              </a:rPr>
              <a:t>(?P&lt;</a:t>
            </a:r>
            <a:r>
              <a:rPr lang="en-US" sz="2000" b="1" dirty="0" err="1">
                <a:solidFill>
                  <a:schemeClr val="accent5"/>
                </a:solidFill>
                <a:latin typeface="Consolas" charset="0"/>
                <a:ea typeface="Consolas" charset="0"/>
                <a:cs typeface="Consolas" charset="0"/>
              </a:rPr>
              <a:t>ext</a:t>
            </a:r>
            <a:r>
              <a:rPr lang="en-US" sz="2000" b="1" dirty="0">
                <a:solidFill>
                  <a:schemeClr val="accent5"/>
                </a:solidFill>
                <a:latin typeface="Consolas" charset="0"/>
                <a:ea typeface="Consolas" charset="0"/>
                <a:cs typeface="Consolas" charset="0"/>
              </a:rPr>
              <a:t>&gt;\..*)</a:t>
            </a:r>
            <a:r>
              <a:rPr lang="en-US" sz="2000" b="1" dirty="0">
                <a:latin typeface="Consolas" charset="0"/>
                <a:ea typeface="Consolas" charset="0"/>
                <a:cs typeface="Consolas" charset="0"/>
              </a:rPr>
              <a:t>?|]</a:t>
            </a: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path</a:t>
            </a:r>
          </a:p>
          <a:p>
            <a:pPr marL="0" indent="0">
              <a:buNone/>
            </a:pPr>
            <a:r>
              <a:rPr lang="fr-FR" sz="2000" b="1" dirty="0">
                <a:latin typeface="Consolas" charset="0"/>
                <a:ea typeface="Consolas" charset="0"/>
                <a:cs typeface="Consolas" charset="0"/>
              </a:rPr>
              <a:t>RE '['</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 '</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latin typeface="Consolas" charset="0"/>
              <a:ea typeface="Consolas" charset="0"/>
              <a:cs typeface="Consolas" charset="0"/>
            </a:endParaRPr>
          </a:p>
        </p:txBody>
      </p:sp>
    </p:spTree>
    <p:extLst>
      <p:ext uri="{BB962C8B-B14F-4D97-AF65-F5344CB8AC3E}">
        <p14:creationId xmlns:p14="http://schemas.microsoft.com/office/powerpoint/2010/main" val="873045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42" presetClass="path" presetSubtype="0" accel="50000" decel="50000" fill="hold" grpId="0" nodeType="clickEffect">
                                  <p:stCondLst>
                                    <p:cond delay="0"/>
                                  </p:stCondLst>
                                  <p:childTnLst>
                                    <p:animMotion origin="layout" path="M 2.77778E-6 4.81481E-6 L 0.00052 0.3645 " pathEditMode="relative" rAng="0" ptsTypes="AA">
                                      <p:cBhvr>
                                        <p:cTn id="18" dur="2000" fill="hold"/>
                                        <p:tgtEl>
                                          <p:spTgt spid="3">
                                            <p:txEl>
                                              <p:pRg st="1" end="1"/>
                                            </p:txEl>
                                          </p:spTgt>
                                        </p:tgtEl>
                                        <p:attrNameLst>
                                          <p:attrName>ppt_x</p:attrName>
                                          <p:attrName>ppt_y</p:attrName>
                                        </p:attrNameLst>
                                      </p:cBhvr>
                                      <p:rCtr x="17" y="18210"/>
                                    </p:animMotion>
                                  </p:childTnLst>
                                </p:cTn>
                              </p:par>
                              <p:par>
                                <p:cTn id="19" presetID="42" presetClass="path" presetSubtype="0" accel="50000" decel="50000" fill="hold" grpId="0" nodeType="withEffect">
                                  <p:stCondLst>
                                    <p:cond delay="0"/>
                                  </p:stCondLst>
                                  <p:childTnLst>
                                    <p:animMotion origin="layout" path="M -5.55556E-7 -3.33333E-6 L -5.55556E-7 0.36204 " pathEditMode="relative" rAng="0" ptsTypes="AA">
                                      <p:cBhvr>
                                        <p:cTn id="20" dur="2000" fill="hold"/>
                                        <p:tgtEl>
                                          <p:spTgt spid="3">
                                            <p:txEl>
                                              <p:pRg st="2" end="2"/>
                                            </p:txEl>
                                          </p:spTgt>
                                        </p:tgtEl>
                                        <p:attrNameLst>
                                          <p:attrName>ppt_x</p:attrName>
                                          <p:attrName>ppt_y</p:attrName>
                                        </p:attrNameLst>
                                      </p:cBhvr>
                                      <p:rCtr x="0" y="18086"/>
                                    </p:animMotion>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p:bldP spid="11" grpId="1"/>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Type functions run by type checker</a:t>
            </a:r>
          </a:p>
        </p:txBody>
      </p:sp>
      <p:sp>
        <p:nvSpPr>
          <p:cNvPr id="3" name="Content Placeholder 2"/>
          <p:cNvSpPr>
            <a:spLocks noGrp="1"/>
          </p:cNvSpPr>
          <p:nvPr>
            <p:ph idx="1"/>
          </p:nvPr>
        </p:nvSpPr>
        <p:spPr>
          <a:xfrm>
            <a:off x="760751" y="927743"/>
            <a:ext cx="7622497" cy="3470223"/>
          </a:xfrm>
          <a:ln>
            <a:noFill/>
          </a:ln>
        </p:spPr>
        <p:style>
          <a:lnRef idx="2">
            <a:schemeClr val="accent1"/>
          </a:lnRef>
          <a:fillRef idx="1">
            <a:schemeClr val="lt1"/>
          </a:fillRef>
          <a:effectRef idx="0">
            <a:schemeClr val="accent1"/>
          </a:effectRef>
          <a:fontRef idx="minor">
            <a:schemeClr val="dk1"/>
          </a:fontRef>
        </p:style>
        <p:txBody>
          <a:bodyPr>
            <a:noAutofit/>
          </a:bodyPr>
          <a:lstStyle/>
          <a:p>
            <a:pPr>
              <a:spcBef>
                <a:spcPts val="150"/>
              </a:spcBef>
              <a:buNone/>
            </a:pPr>
            <a:r>
              <a:rPr lang="en-US" sz="2000" dirty="0">
                <a:solidFill>
                  <a:schemeClr val="accent4"/>
                </a:solidFill>
                <a:latin typeface="Consolas"/>
                <a:ea typeface="Osaka"/>
                <a:cs typeface="Consolas"/>
              </a:rPr>
              <a:t>-- accepts single char only, captures nothing</a:t>
            </a:r>
          </a:p>
          <a:p>
            <a:pPr>
              <a:spcBef>
                <a:spcPts val="150"/>
              </a:spcBef>
              <a:buNone/>
            </a:pPr>
            <a:r>
              <a:rPr lang="en-US" sz="2000" b="1" dirty="0" err="1">
                <a:latin typeface="Consolas"/>
                <a:ea typeface="Osaka"/>
                <a:cs typeface="Consolas"/>
              </a:rPr>
              <a:t>rchar</a:t>
            </a:r>
            <a:r>
              <a:rPr lang="en-US" sz="2000" b="1" dirty="0">
                <a:latin typeface="Consolas"/>
                <a:ea typeface="Osaka"/>
                <a:cs typeface="Consolas"/>
              </a:rPr>
              <a:t>  :: Char -&gt; RE </a:t>
            </a:r>
            <a:r>
              <a:rPr lang="en-US" sz="2000" b="1" dirty="0">
                <a:solidFill>
                  <a:schemeClr val="accent1"/>
                </a:solidFill>
                <a:latin typeface="Consolas"/>
                <a:ea typeface="Osaka"/>
                <a:cs typeface="Consolas"/>
              </a:rPr>
              <a:t>'[]</a:t>
            </a:r>
          </a:p>
          <a:p>
            <a:pPr>
              <a:spcBef>
                <a:spcPts val="150"/>
              </a:spcBef>
              <a:buNone/>
            </a:pPr>
            <a:r>
              <a:rPr lang="en-US" sz="2000" dirty="0">
                <a:solidFill>
                  <a:schemeClr val="accent4"/>
                </a:solidFill>
                <a:latin typeface="Consolas"/>
                <a:ea typeface="Osaka"/>
                <a:cs typeface="Consolas"/>
              </a:rPr>
              <a:t>-- sequence  r</a:t>
            </a:r>
            <a:r>
              <a:rPr lang="en-US" sz="2000" baseline="-25000" dirty="0">
                <a:solidFill>
                  <a:schemeClr val="accent4"/>
                </a:solidFill>
                <a:latin typeface="Consolas"/>
                <a:ea typeface="Osaka"/>
                <a:cs typeface="Consolas"/>
              </a:rPr>
              <a:t>1</a:t>
            </a:r>
            <a:r>
              <a:rPr lang="en-US" sz="2000" dirty="0">
                <a:solidFill>
                  <a:schemeClr val="accent4"/>
                </a:solidFill>
                <a:latin typeface="Consolas"/>
                <a:ea typeface="Osaka"/>
                <a:cs typeface="Consolas"/>
              </a:rPr>
              <a:t>r</a:t>
            </a:r>
            <a:r>
              <a:rPr lang="en-US" sz="2000" baseline="-25000" dirty="0">
                <a:solidFill>
                  <a:schemeClr val="accent4"/>
                </a:solidFill>
                <a:latin typeface="Consolas"/>
                <a:ea typeface="Osaka"/>
                <a:cs typeface="Consolas"/>
              </a:rPr>
              <a:t>2</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 RE </a:t>
            </a:r>
            <a:r>
              <a:rPr lang="en-US" sz="2000" b="1" dirty="0">
                <a:solidFill>
                  <a:schemeClr val="accent1"/>
                </a:solidFill>
                <a:latin typeface="Consolas"/>
                <a:ea typeface="Osaka"/>
                <a:cs typeface="Consolas"/>
              </a:rPr>
              <a:t>s1</a:t>
            </a:r>
            <a:r>
              <a:rPr lang="en-US" sz="2000" b="1" dirty="0">
                <a:latin typeface="Consolas"/>
                <a:ea typeface="Osaka"/>
                <a:cs typeface="Consolas"/>
              </a:rPr>
              <a:t> -&gt; RE </a:t>
            </a:r>
            <a:r>
              <a:rPr lang="en-US" sz="2000" b="1" dirty="0">
                <a:solidFill>
                  <a:schemeClr val="accent1"/>
                </a:solidFill>
                <a:latin typeface="Consolas"/>
                <a:ea typeface="Osaka"/>
                <a:cs typeface="Consolas"/>
              </a:rPr>
              <a:t>s2</a:t>
            </a:r>
            <a:r>
              <a:rPr lang="en-US" sz="2000" b="1" dirty="0">
                <a:latin typeface="Consolas"/>
                <a:ea typeface="Osaka"/>
                <a:cs typeface="Consolas"/>
              </a:rPr>
              <a:t> -&gt; RE </a:t>
            </a:r>
            <a:r>
              <a:rPr lang="en-US" sz="2000" b="1" dirty="0">
                <a:solidFill>
                  <a:schemeClr val="accent1"/>
                </a:solidFill>
                <a:latin typeface="Consolas"/>
                <a:ea typeface="Osaka"/>
                <a:cs typeface="Consolas"/>
              </a:rPr>
              <a:t>(Merge s1 s2)</a:t>
            </a:r>
            <a:r>
              <a:rPr lang="en-US" sz="2000" b="1" dirty="0">
                <a:solidFill>
                  <a:schemeClr val="accent4"/>
                </a:solidFill>
                <a:latin typeface="Consolas"/>
                <a:ea typeface="Osaka"/>
                <a:cs typeface="Consolas"/>
              </a:rPr>
              <a:t>  </a:t>
            </a:r>
          </a:p>
          <a:p>
            <a:pPr>
              <a:spcBef>
                <a:spcPts val="150"/>
              </a:spcBef>
              <a:buNone/>
            </a:pPr>
            <a:r>
              <a:rPr lang="en-US" sz="2000" dirty="0">
                <a:solidFill>
                  <a:schemeClr val="accent4"/>
                </a:solidFill>
                <a:latin typeface="Consolas"/>
                <a:ea typeface="Osaka"/>
                <a:cs typeface="Consolas"/>
              </a:rPr>
              <a:t>-- iteration r* </a:t>
            </a:r>
            <a:r>
              <a:rPr lang="en-US" sz="2000" dirty="0">
                <a:solidFill>
                  <a:schemeClr val="bg2">
                    <a:lumMod val="75000"/>
                  </a:schemeClr>
                </a:solidFill>
                <a:latin typeface="Consolas"/>
                <a:ea typeface="Osaka"/>
                <a:cs typeface="Consolas"/>
              </a:rPr>
              <a:t> </a:t>
            </a:r>
            <a:r>
              <a:rPr lang="en-US" sz="2000" b="1" dirty="0">
                <a:solidFill>
                  <a:schemeClr val="bg2">
                    <a:lumMod val="75000"/>
                  </a:schemeClr>
                </a:solidFill>
                <a:latin typeface="Consolas"/>
                <a:ea typeface="Osaka"/>
                <a:cs typeface="Consolas"/>
              </a:rPr>
              <a:t>    </a:t>
            </a:r>
            <a:r>
              <a:rPr lang="en-US" sz="2000" b="1" dirty="0">
                <a:latin typeface="Consolas"/>
                <a:ea typeface="Osaka"/>
                <a:cs typeface="Consolas"/>
              </a:rPr>
              <a:t>                     </a:t>
            </a:r>
            <a:endParaRPr lang="en-US" sz="2000" b="1" baseline="-25000" dirty="0">
              <a:solidFill>
                <a:schemeClr val="accent4"/>
              </a:solidFill>
              <a:latin typeface="Consolas"/>
              <a:ea typeface="Osaka"/>
              <a:cs typeface="Consolas"/>
            </a:endParaRPr>
          </a:p>
          <a:p>
            <a:pPr>
              <a:spcBef>
                <a:spcPts val="150"/>
              </a:spcBef>
              <a:buNone/>
            </a:pPr>
            <a:r>
              <a:rPr lang="en-US" sz="2000" b="1" dirty="0" err="1">
                <a:latin typeface="Consolas"/>
                <a:ea typeface="Osaka"/>
                <a:cs typeface="Consolas"/>
              </a:rPr>
              <a:t>rstar</a:t>
            </a:r>
            <a:r>
              <a:rPr lang="en-US" sz="2000" b="1" dirty="0">
                <a:latin typeface="Consolas"/>
                <a:ea typeface="Osaka"/>
                <a:cs typeface="Consolas"/>
              </a:rPr>
              <a:t>  :: RE </a:t>
            </a:r>
            <a:r>
              <a:rPr lang="en-US" sz="2000" b="1" dirty="0">
                <a:solidFill>
                  <a:schemeClr val="accent1"/>
                </a:solidFill>
                <a:latin typeface="Consolas"/>
                <a:ea typeface="Osaka"/>
                <a:cs typeface="Consolas"/>
              </a:rPr>
              <a:t>s</a:t>
            </a:r>
            <a:r>
              <a:rPr lang="en-US" sz="2000" b="1" dirty="0">
                <a:latin typeface="Consolas"/>
                <a:ea typeface="Osaka"/>
                <a:cs typeface="Consolas"/>
              </a:rPr>
              <a:t> -&gt; RE </a:t>
            </a:r>
            <a:r>
              <a:rPr lang="en-US" sz="2000" b="1" dirty="0">
                <a:solidFill>
                  <a:schemeClr val="accent1"/>
                </a:solidFill>
                <a:latin typeface="Consolas"/>
                <a:ea typeface="Osaka"/>
                <a:cs typeface="Consolas"/>
              </a:rPr>
              <a:t>(Repeat s)</a:t>
            </a:r>
            <a:r>
              <a:rPr lang="en-US" sz="2000" b="1" dirty="0">
                <a:solidFill>
                  <a:schemeClr val="bg2">
                    <a:lumMod val="75000"/>
                  </a:schemeClr>
                </a:solidFill>
                <a:latin typeface="Consolas"/>
                <a:ea typeface="Osaka"/>
                <a:cs typeface="Consolas"/>
              </a:rPr>
              <a:t>     </a:t>
            </a:r>
            <a:r>
              <a:rPr lang="en-US" sz="2000" b="1" dirty="0">
                <a:latin typeface="Consolas"/>
                <a:ea typeface="Osaka"/>
                <a:cs typeface="Consolas"/>
              </a:rPr>
              <a:t>         </a:t>
            </a:r>
            <a:endParaRPr lang="en-US" sz="2000" b="1" dirty="0">
              <a:solidFill>
                <a:schemeClr val="accent4"/>
              </a:solidFill>
              <a:latin typeface="Consolas"/>
              <a:ea typeface="Osaka"/>
              <a:cs typeface="Consolas"/>
            </a:endParaRPr>
          </a:p>
          <a:p>
            <a:pPr>
              <a:spcBef>
                <a:spcPts val="150"/>
              </a:spcBef>
              <a:buNone/>
            </a:pPr>
            <a:r>
              <a:rPr lang="en-US" sz="2000" dirty="0">
                <a:solidFill>
                  <a:schemeClr val="accent4"/>
                </a:solidFill>
                <a:latin typeface="Consolas"/>
                <a:ea typeface="Osaka"/>
                <a:cs typeface="Consolas"/>
              </a:rPr>
              <a:t>-- marked subexpression</a:t>
            </a:r>
          </a:p>
          <a:p>
            <a:pPr>
              <a:spcBef>
                <a:spcPts val="150"/>
              </a:spcBef>
              <a:buNone/>
            </a:pPr>
            <a:r>
              <a:rPr lang="en-US" sz="2000" b="1" dirty="0" err="1">
                <a:latin typeface="Consolas"/>
                <a:ea typeface="Osaka"/>
                <a:cs typeface="Consolas"/>
              </a:rPr>
              <a:t>rmark</a:t>
            </a:r>
            <a:r>
              <a:rPr lang="en-US" sz="2000" b="1" dirty="0">
                <a:latin typeface="Consolas"/>
                <a:ea typeface="Osaka"/>
                <a:cs typeface="Consolas"/>
              </a:rPr>
              <a:t>  :: ∀k s. RE </a:t>
            </a:r>
            <a:r>
              <a:rPr lang="en-US" sz="2000" b="1" dirty="0">
                <a:solidFill>
                  <a:schemeClr val="accent1"/>
                </a:solidFill>
                <a:latin typeface="Consolas"/>
                <a:ea typeface="Osaka"/>
                <a:cs typeface="Consolas"/>
              </a:rPr>
              <a:t>s</a:t>
            </a:r>
            <a:r>
              <a:rPr lang="en-US" sz="2000" b="1" dirty="0">
                <a:latin typeface="Consolas"/>
                <a:ea typeface="Osaka"/>
                <a:cs typeface="Consolas"/>
              </a:rPr>
              <a:t> -&gt; RE </a:t>
            </a:r>
            <a:r>
              <a:rPr lang="en-US" sz="2000" b="1" dirty="0">
                <a:solidFill>
                  <a:schemeClr val="accent1"/>
                </a:solidFill>
                <a:latin typeface="Consolas"/>
                <a:ea typeface="Osaka"/>
                <a:cs typeface="Consolas"/>
              </a:rPr>
              <a:t>(Merge (One k) s)</a:t>
            </a:r>
            <a:r>
              <a:rPr lang="en-US" sz="1500" dirty="0">
                <a:solidFill>
                  <a:schemeClr val="accent1"/>
                </a:solidFill>
                <a:latin typeface="Consolas"/>
                <a:ea typeface="Osaka"/>
                <a:cs typeface="Consolas"/>
              </a:rPr>
              <a:t> </a:t>
            </a:r>
          </a:p>
        </p:txBody>
      </p:sp>
      <p:sp>
        <p:nvSpPr>
          <p:cNvPr id="4" name="Rectangle 3"/>
          <p:cNvSpPr/>
          <p:nvPr/>
        </p:nvSpPr>
        <p:spPr>
          <a:xfrm>
            <a:off x="3785349" y="2353887"/>
            <a:ext cx="1423685" cy="47456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C5413-E49C-064B-9390-2EF09832268C}"/>
              </a:ext>
            </a:extLst>
          </p:cNvPr>
          <p:cNvSpPr>
            <a:spLocks noGrp="1"/>
          </p:cNvSpPr>
          <p:nvPr>
            <p:ph type="title"/>
          </p:nvPr>
        </p:nvSpPr>
        <p:spPr/>
        <p:txBody>
          <a:bodyPr/>
          <a:lstStyle/>
          <a:p>
            <a:r>
              <a:rPr lang="en-US" dirty="0"/>
              <a:t>Type functions via type families</a:t>
            </a:r>
          </a:p>
        </p:txBody>
      </p:sp>
      <p:sp>
        <p:nvSpPr>
          <p:cNvPr id="3" name="Content Placeholder 2">
            <a:extLst>
              <a:ext uri="{FF2B5EF4-FFF2-40B4-BE49-F238E27FC236}">
                <a16:creationId xmlns:a16="http://schemas.microsoft.com/office/drawing/2014/main" id="{DE629C41-C452-D840-BE9B-E1212082A025}"/>
              </a:ext>
            </a:extLst>
          </p:cNvPr>
          <p:cNvSpPr>
            <a:spLocks noGrp="1"/>
          </p:cNvSpPr>
          <p:nvPr>
            <p:ph idx="1"/>
          </p:nvPr>
        </p:nvSpPr>
        <p:spPr>
          <a:xfrm>
            <a:off x="628650" y="988509"/>
            <a:ext cx="7886700" cy="1018709"/>
          </a:xfrm>
        </p:spPr>
        <p:txBody>
          <a:bodyPr>
            <a:normAutofit/>
          </a:bodyPr>
          <a:lstStyle/>
          <a:p>
            <a:pPr>
              <a:spcBef>
                <a:spcPts val="150"/>
              </a:spcBef>
              <a:buNone/>
            </a:pPr>
            <a:r>
              <a:rPr lang="en-US" sz="2400" dirty="0">
                <a:solidFill>
                  <a:schemeClr val="accent4"/>
                </a:solidFill>
                <a:latin typeface="Consolas"/>
                <a:ea typeface="Osaka"/>
                <a:cs typeface="Consolas"/>
              </a:rPr>
              <a:t>-- iteration r* </a:t>
            </a:r>
            <a:r>
              <a:rPr lang="en-US" sz="2400" dirty="0">
                <a:solidFill>
                  <a:schemeClr val="bg2">
                    <a:lumMod val="75000"/>
                  </a:schemeClr>
                </a:solidFill>
                <a:latin typeface="Consolas"/>
                <a:ea typeface="Osaka"/>
                <a:cs typeface="Consolas"/>
              </a:rPr>
              <a:t> </a:t>
            </a:r>
            <a:r>
              <a:rPr lang="en-US" sz="2400" b="1" dirty="0">
                <a:solidFill>
                  <a:schemeClr val="bg2">
                    <a:lumMod val="75000"/>
                  </a:schemeClr>
                </a:solidFill>
                <a:latin typeface="Consolas"/>
                <a:ea typeface="Osaka"/>
                <a:cs typeface="Consolas"/>
              </a:rPr>
              <a:t>    </a:t>
            </a:r>
            <a:r>
              <a:rPr lang="en-US" sz="2400" b="1" dirty="0">
                <a:latin typeface="Consolas"/>
                <a:ea typeface="Osaka"/>
                <a:cs typeface="Consolas"/>
              </a:rPr>
              <a:t>                     </a:t>
            </a:r>
            <a:endParaRPr lang="en-US" sz="2400" b="1" baseline="-25000" dirty="0">
              <a:solidFill>
                <a:schemeClr val="accent4"/>
              </a:solidFill>
              <a:latin typeface="Consolas"/>
              <a:ea typeface="Osaka"/>
              <a:cs typeface="Consolas"/>
            </a:endParaRPr>
          </a:p>
          <a:p>
            <a:pPr>
              <a:spcBef>
                <a:spcPts val="150"/>
              </a:spcBef>
              <a:buNone/>
            </a:pPr>
            <a:r>
              <a:rPr lang="en-US" sz="2400" b="1" dirty="0" err="1">
                <a:latin typeface="Consolas"/>
                <a:ea typeface="Osaka"/>
                <a:cs typeface="Consolas"/>
              </a:rPr>
              <a:t>rstar</a:t>
            </a:r>
            <a:r>
              <a:rPr lang="en-US" sz="2400" b="1" dirty="0">
                <a:latin typeface="Consolas"/>
                <a:ea typeface="Osaka"/>
                <a:cs typeface="Consolas"/>
              </a:rPr>
              <a:t>  :: RE </a:t>
            </a:r>
            <a:r>
              <a:rPr lang="en-US" sz="2400" b="1" dirty="0">
                <a:solidFill>
                  <a:schemeClr val="accent1"/>
                </a:solidFill>
                <a:latin typeface="Consolas"/>
                <a:ea typeface="Osaka"/>
                <a:cs typeface="Consolas"/>
              </a:rPr>
              <a:t>s</a:t>
            </a:r>
            <a:r>
              <a:rPr lang="en-US" sz="2400" b="1" dirty="0">
                <a:latin typeface="Consolas"/>
                <a:ea typeface="Osaka"/>
                <a:cs typeface="Consolas"/>
              </a:rPr>
              <a:t> -&gt; RE </a:t>
            </a:r>
            <a:r>
              <a:rPr lang="en-US" sz="2400" b="1" dirty="0">
                <a:solidFill>
                  <a:schemeClr val="accent1"/>
                </a:solidFill>
                <a:latin typeface="Consolas"/>
                <a:ea typeface="Osaka"/>
                <a:cs typeface="Consolas"/>
              </a:rPr>
              <a:t>(Repeat s)</a:t>
            </a:r>
            <a:endParaRPr lang="en-US" sz="2400" dirty="0"/>
          </a:p>
        </p:txBody>
      </p:sp>
      <p:sp>
        <p:nvSpPr>
          <p:cNvPr id="4" name="TextBox 3">
            <a:extLst>
              <a:ext uri="{FF2B5EF4-FFF2-40B4-BE49-F238E27FC236}">
                <a16:creationId xmlns:a16="http://schemas.microsoft.com/office/drawing/2014/main" id="{5A373006-1E58-C04A-B105-3280C66E96A1}"/>
              </a:ext>
            </a:extLst>
          </p:cNvPr>
          <p:cNvSpPr txBox="1"/>
          <p:nvPr/>
        </p:nvSpPr>
        <p:spPr>
          <a:xfrm>
            <a:off x="628650" y="2051216"/>
            <a:ext cx="7830990" cy="1846659"/>
          </a:xfrm>
          <a:prstGeom prst="rect">
            <a:avLst/>
          </a:prstGeom>
          <a:noFill/>
        </p:spPr>
        <p:txBody>
          <a:bodyPr wrap="none" rtlCol="0">
            <a:spAutoFit/>
          </a:bodyPr>
          <a:lstStyle/>
          <a:p>
            <a:pPr>
              <a:buNone/>
            </a:pPr>
            <a:r>
              <a:rPr lang="en-US" sz="2400" b="1" dirty="0">
                <a:solidFill>
                  <a:schemeClr val="accent3"/>
                </a:solidFill>
                <a:latin typeface="Consolas"/>
                <a:ea typeface="Osaka"/>
                <a:cs typeface="Consolas"/>
              </a:rPr>
              <a:t>type family</a:t>
            </a:r>
            <a:r>
              <a:rPr lang="en-US" sz="2400" b="1" dirty="0">
                <a:latin typeface="Consolas"/>
                <a:ea typeface="Osaka"/>
                <a:cs typeface="Consolas"/>
              </a:rPr>
              <a:t> </a:t>
            </a:r>
            <a:r>
              <a:rPr lang="en-US" sz="2400" b="1" dirty="0">
                <a:solidFill>
                  <a:schemeClr val="accent4"/>
                </a:solidFill>
                <a:latin typeface="Consolas"/>
                <a:ea typeface="Osaka"/>
                <a:cs typeface="Consolas"/>
              </a:rPr>
              <a:t>Repeat</a:t>
            </a:r>
            <a:r>
              <a:rPr lang="en-US" sz="2400" b="1" dirty="0">
                <a:latin typeface="Consolas"/>
                <a:ea typeface="Osaka"/>
                <a:cs typeface="Consolas"/>
              </a:rPr>
              <a:t> (s :: </a:t>
            </a:r>
            <a:r>
              <a:rPr lang="en-US" sz="2400" b="1" dirty="0" err="1">
                <a:solidFill>
                  <a:schemeClr val="accent4"/>
                </a:solidFill>
                <a:latin typeface="Consolas"/>
                <a:ea typeface="Osaka"/>
                <a:cs typeface="Consolas"/>
              </a:rPr>
              <a:t>OccMap</a:t>
            </a:r>
            <a:r>
              <a:rPr lang="en-US" sz="2400" b="1" dirty="0">
                <a:latin typeface="Consolas"/>
                <a:ea typeface="Osaka"/>
                <a:cs typeface="Consolas"/>
              </a:rPr>
              <a:t>) :: </a:t>
            </a:r>
            <a:r>
              <a:rPr lang="en-US" sz="2400" b="1" dirty="0" err="1">
                <a:solidFill>
                  <a:schemeClr val="accent4"/>
                </a:solidFill>
                <a:latin typeface="Consolas"/>
                <a:ea typeface="Osaka"/>
                <a:cs typeface="Consolas"/>
              </a:rPr>
              <a:t>OccMap</a:t>
            </a:r>
            <a:r>
              <a:rPr lang="en-US" sz="2400" b="1" dirty="0">
                <a:latin typeface="Consolas"/>
                <a:ea typeface="Osaka"/>
                <a:cs typeface="Consolas"/>
              </a:rPr>
              <a:t> </a:t>
            </a:r>
          </a:p>
          <a:p>
            <a:pPr>
              <a:buNone/>
            </a:pPr>
            <a:r>
              <a:rPr lang="en-US" sz="2400" b="1" dirty="0">
                <a:solidFill>
                  <a:schemeClr val="accent3"/>
                </a:solidFill>
                <a:latin typeface="Consolas"/>
                <a:ea typeface="Osaka"/>
                <a:cs typeface="Consolas"/>
              </a:rPr>
              <a:t>  where   </a:t>
            </a:r>
          </a:p>
          <a:p>
            <a:pPr>
              <a:buNone/>
            </a:pPr>
            <a:r>
              <a:rPr lang="en-US" sz="2400" b="1" dirty="0">
                <a:latin typeface="Consolas"/>
                <a:ea typeface="Osaka"/>
                <a:cs typeface="Consolas"/>
              </a:rPr>
              <a:t>    </a:t>
            </a:r>
            <a:r>
              <a:rPr lang="en-US" sz="2400" b="1" dirty="0">
                <a:solidFill>
                  <a:schemeClr val="accent4"/>
                </a:solidFill>
                <a:latin typeface="Consolas"/>
                <a:ea typeface="Osaka"/>
                <a:cs typeface="Consolas"/>
              </a:rPr>
              <a:t>Repeat</a:t>
            </a:r>
            <a:r>
              <a:rPr lang="en-US" sz="2400" b="1" dirty="0">
                <a:latin typeface="Consolas"/>
                <a:ea typeface="Osaka"/>
                <a:cs typeface="Consolas"/>
              </a:rPr>
              <a:t> '[]         = '[]   </a:t>
            </a:r>
          </a:p>
          <a:p>
            <a:pPr>
              <a:buNone/>
            </a:pPr>
            <a:r>
              <a:rPr lang="en-US" sz="2400" b="1" dirty="0">
                <a:latin typeface="Consolas"/>
                <a:ea typeface="Osaka"/>
                <a:cs typeface="Consolas"/>
              </a:rPr>
              <a:t>    </a:t>
            </a:r>
            <a:r>
              <a:rPr lang="en-US" sz="2400" b="1" dirty="0">
                <a:solidFill>
                  <a:schemeClr val="accent4"/>
                </a:solidFill>
                <a:latin typeface="Consolas"/>
                <a:ea typeface="Osaka"/>
                <a:cs typeface="Consolas"/>
              </a:rPr>
              <a:t>Repeat</a:t>
            </a:r>
            <a:r>
              <a:rPr lang="en-US" sz="2400" b="1" dirty="0">
                <a:latin typeface="Consolas"/>
                <a:ea typeface="Osaka"/>
                <a:cs typeface="Consolas"/>
              </a:rPr>
              <a:t> ((</a:t>
            </a:r>
            <a:r>
              <a:rPr lang="en-US" sz="2400" b="1" dirty="0" err="1">
                <a:latin typeface="Consolas"/>
                <a:ea typeface="Osaka"/>
                <a:cs typeface="Consolas"/>
              </a:rPr>
              <a:t>k,o</a:t>
            </a:r>
            <a:r>
              <a:rPr lang="en-US" sz="2400" b="1" dirty="0">
                <a:latin typeface="Consolas"/>
                <a:ea typeface="Osaka"/>
                <a:cs typeface="Consolas"/>
              </a:rPr>
              <a:t>) </a:t>
            </a:r>
            <a:r>
              <a:rPr lang="en-US" sz="2400" b="1" dirty="0">
                <a:solidFill>
                  <a:schemeClr val="accent4"/>
                </a:solidFill>
                <a:latin typeface="Consolas"/>
                <a:ea typeface="Osaka"/>
                <a:cs typeface="Consolas"/>
              </a:rPr>
              <a:t>: </a:t>
            </a:r>
            <a:r>
              <a:rPr lang="en-US" sz="2400" b="1" dirty="0">
                <a:latin typeface="Consolas"/>
                <a:ea typeface="Osaka"/>
                <a:cs typeface="Consolas"/>
              </a:rPr>
              <a:t>t) = (k, </a:t>
            </a:r>
            <a:r>
              <a:rPr lang="en-US" sz="2400" b="1" dirty="0">
                <a:solidFill>
                  <a:schemeClr val="accent4"/>
                </a:solidFill>
                <a:latin typeface="Consolas"/>
                <a:ea typeface="Osaka"/>
                <a:cs typeface="Consolas"/>
              </a:rPr>
              <a:t>Many</a:t>
            </a:r>
            <a:r>
              <a:rPr lang="en-US" sz="2400" b="1" dirty="0">
                <a:latin typeface="Consolas"/>
                <a:ea typeface="Osaka"/>
                <a:cs typeface="Consolas"/>
              </a:rPr>
              <a:t>) </a:t>
            </a:r>
            <a:r>
              <a:rPr lang="en-US" sz="2400" b="1" dirty="0">
                <a:solidFill>
                  <a:schemeClr val="accent4"/>
                </a:solidFill>
                <a:latin typeface="Consolas"/>
                <a:ea typeface="Osaka"/>
                <a:cs typeface="Consolas"/>
              </a:rPr>
              <a:t>:</a:t>
            </a:r>
            <a:r>
              <a:rPr lang="en-US" sz="2400" b="1" dirty="0">
                <a:latin typeface="Consolas"/>
                <a:ea typeface="Osaka"/>
                <a:cs typeface="Consolas"/>
              </a:rPr>
              <a:t> </a:t>
            </a:r>
            <a:r>
              <a:rPr lang="en-US" sz="2400" b="1" dirty="0">
                <a:solidFill>
                  <a:schemeClr val="accent4"/>
                </a:solidFill>
                <a:latin typeface="Consolas"/>
                <a:ea typeface="Osaka"/>
                <a:cs typeface="Consolas"/>
              </a:rPr>
              <a:t>Repeat</a:t>
            </a:r>
            <a:r>
              <a:rPr lang="en-US" sz="2400" b="1" dirty="0">
                <a:latin typeface="Consolas"/>
                <a:ea typeface="Osaka"/>
                <a:cs typeface="Consolas"/>
              </a:rPr>
              <a:t> t</a:t>
            </a:r>
          </a:p>
          <a:p>
            <a:endParaRPr lang="en-US" dirty="0"/>
          </a:p>
        </p:txBody>
      </p:sp>
    </p:spTree>
    <p:extLst>
      <p:ext uri="{BB962C8B-B14F-4D97-AF65-F5344CB8AC3E}">
        <p14:creationId xmlns:p14="http://schemas.microsoft.com/office/powerpoint/2010/main" val="3720108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2375" y="-501891"/>
            <a:ext cx="7886700" cy="2139553"/>
          </a:xfrm>
        </p:spPr>
        <p:txBody>
          <a:bodyPr/>
          <a:lstStyle/>
          <a:p>
            <a:r>
              <a:rPr lang="en-US" dirty="0"/>
              <a:t>Demo</a:t>
            </a:r>
          </a:p>
        </p:txBody>
      </p:sp>
      <p:sp>
        <p:nvSpPr>
          <p:cNvPr id="6" name="Text Placeholder 5"/>
          <p:cNvSpPr>
            <a:spLocks noGrp="1"/>
          </p:cNvSpPr>
          <p:nvPr>
            <p:ph type="body" idx="1"/>
          </p:nvPr>
        </p:nvSpPr>
        <p:spPr>
          <a:xfrm>
            <a:off x="1517336" y="1981893"/>
            <a:ext cx="5876778" cy="1136208"/>
          </a:xfrm>
          <a:prstGeom prst="rect">
            <a:avLst/>
          </a:prstGeom>
        </p:spPr>
        <p:txBody>
          <a:bodyPr wrap="square">
            <a:spAutoFit/>
          </a:bodyPr>
          <a:lstStyle/>
          <a:p>
            <a:r>
              <a:rPr lang="en-US" sz="2000" dirty="0">
                <a:latin typeface="Consolas" charset="0"/>
                <a:ea typeface="Consolas" charset="0"/>
                <a:cs typeface="Consolas" charset="0"/>
              </a:rPr>
              <a:t>r1 = </a:t>
            </a:r>
            <a:r>
              <a:rPr lang="en-US" sz="2000" dirty="0" err="1">
                <a:latin typeface="Consolas" charset="0"/>
                <a:ea typeface="Consolas" charset="0"/>
                <a:cs typeface="Consolas" charset="0"/>
              </a:rPr>
              <a:t>rmark</a:t>
            </a:r>
            <a:r>
              <a:rPr lang="en-US" sz="2000" dirty="0">
                <a:latin typeface="Consolas" charset="0"/>
                <a:ea typeface="Consolas" charset="0"/>
                <a:cs typeface="Consolas" charset="0"/>
              </a:rPr>
              <a:t> @"a" (</a:t>
            </a:r>
            <a:r>
              <a:rPr lang="en-US" sz="2000" dirty="0" err="1">
                <a:latin typeface="Consolas" charset="0"/>
                <a:ea typeface="Consolas" charset="0"/>
                <a:cs typeface="Consolas" charset="0"/>
              </a:rPr>
              <a:t>rstar</a:t>
            </a:r>
            <a:r>
              <a:rPr lang="en-US" sz="2000" dirty="0">
                <a:latin typeface="Consolas" charset="0"/>
                <a:ea typeface="Consolas" charset="0"/>
                <a:cs typeface="Consolas" charset="0"/>
              </a:rPr>
              <a:t> </a:t>
            </a:r>
            <a:r>
              <a:rPr lang="en-US" sz="2000" dirty="0" err="1">
                <a:latin typeface="Consolas" charset="0"/>
                <a:ea typeface="Consolas" charset="0"/>
                <a:cs typeface="Consolas" charset="0"/>
              </a:rPr>
              <a:t>rany</a:t>
            </a:r>
            <a:r>
              <a:rPr lang="en-US" sz="2000" dirty="0">
                <a:latin typeface="Consolas" charset="0"/>
                <a:ea typeface="Consolas" charset="0"/>
                <a:cs typeface="Consolas" charset="0"/>
              </a:rPr>
              <a:t>)</a:t>
            </a:r>
          </a:p>
          <a:p>
            <a:r>
              <a:rPr lang="en-US" sz="2000" dirty="0">
                <a:latin typeface="Consolas" charset="0"/>
                <a:ea typeface="Consolas" charset="0"/>
                <a:cs typeface="Consolas" charset="0"/>
              </a:rPr>
              <a:t>r2 = </a:t>
            </a:r>
            <a:r>
              <a:rPr lang="en-US" sz="2000" dirty="0" err="1">
                <a:latin typeface="Consolas" charset="0"/>
                <a:ea typeface="Consolas" charset="0"/>
                <a:cs typeface="Consolas" charset="0"/>
              </a:rPr>
              <a:t>rmark</a:t>
            </a:r>
            <a:r>
              <a:rPr lang="en-US" sz="2000" dirty="0">
                <a:latin typeface="Consolas" charset="0"/>
                <a:ea typeface="Consolas" charset="0"/>
                <a:cs typeface="Consolas" charset="0"/>
              </a:rPr>
              <a:t> @"b" </a:t>
            </a:r>
            <a:r>
              <a:rPr lang="en-US" sz="2000" dirty="0" err="1">
                <a:latin typeface="Consolas" charset="0"/>
                <a:ea typeface="Consolas" charset="0"/>
                <a:cs typeface="Consolas" charset="0"/>
              </a:rPr>
              <a:t>rany</a:t>
            </a:r>
            <a:endParaRPr lang="en-US" sz="2000" dirty="0">
              <a:latin typeface="Consolas" charset="0"/>
              <a:ea typeface="Consolas" charset="0"/>
              <a:cs typeface="Consolas" charset="0"/>
            </a:endParaRPr>
          </a:p>
          <a:p>
            <a:r>
              <a:rPr lang="en-US" sz="2000" dirty="0">
                <a:latin typeface="Consolas" charset="0"/>
                <a:ea typeface="Consolas" charset="0"/>
                <a:cs typeface="Consolas" charset="0"/>
              </a:rPr>
              <a:t>ex1 = r1 `</a:t>
            </a:r>
            <a:r>
              <a:rPr lang="en-US" sz="2000" dirty="0" err="1">
                <a:latin typeface="Consolas" charset="0"/>
                <a:ea typeface="Consolas" charset="0"/>
                <a:cs typeface="Consolas" charset="0"/>
              </a:rPr>
              <a:t>rseq</a:t>
            </a:r>
            <a:r>
              <a:rPr lang="en-US" sz="2000" dirty="0">
                <a:latin typeface="Consolas" charset="0"/>
                <a:ea typeface="Consolas" charset="0"/>
                <a:cs typeface="Consolas" charset="0"/>
              </a:rPr>
              <a:t>` r2</a:t>
            </a:r>
          </a:p>
        </p:txBody>
      </p:sp>
    </p:spTree>
    <p:extLst>
      <p:ext uri="{BB962C8B-B14F-4D97-AF65-F5344CB8AC3E}">
        <p14:creationId xmlns:p14="http://schemas.microsoft.com/office/powerpoint/2010/main" val="12642388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79B04-8FBF-6E43-8429-470BC3B03661}"/>
              </a:ext>
            </a:extLst>
          </p:cNvPr>
          <p:cNvSpPr>
            <a:spLocks noGrp="1"/>
          </p:cNvSpPr>
          <p:nvPr>
            <p:ph type="title"/>
          </p:nvPr>
        </p:nvSpPr>
        <p:spPr/>
        <p:txBody>
          <a:bodyPr/>
          <a:lstStyle/>
          <a:p>
            <a:endParaRPr lang="en-US"/>
          </a:p>
        </p:txBody>
      </p:sp>
      <p:pic>
        <p:nvPicPr>
          <p:cNvPr id="4" name="inference.mov">
            <a:hlinkClick r:id="" action="ppaction://media"/>
            <a:extLst>
              <a:ext uri="{FF2B5EF4-FFF2-40B4-BE49-F238E27FC236}">
                <a16:creationId xmlns:a16="http://schemas.microsoft.com/office/drawing/2014/main" id="{E08F6556-04EA-5A48-A0F7-82D5030148E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81295" y="83665"/>
            <a:ext cx="6269275" cy="4548660"/>
          </a:xfrm>
        </p:spPr>
      </p:pic>
    </p:spTree>
    <p:extLst>
      <p:ext uri="{BB962C8B-B14F-4D97-AF65-F5344CB8AC3E}">
        <p14:creationId xmlns:p14="http://schemas.microsoft.com/office/powerpoint/2010/main" val="541742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0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6781" y="443942"/>
            <a:ext cx="5362757" cy="1157133"/>
          </a:xfrm>
        </p:spPr>
        <p:txBody>
          <a:bodyPr>
            <a:noAutofit/>
          </a:bodyPr>
          <a:lstStyle/>
          <a:p>
            <a:r>
              <a:rPr lang="en-US" sz="2800" dirty="0">
                <a:latin typeface="Zapfino" charset="0"/>
                <a:ea typeface="Zapfino" charset="0"/>
                <a:cs typeface="Zapfino" charset="0"/>
              </a:rPr>
              <a:t>Indexed types </a:t>
            </a:r>
          </a:p>
        </p:txBody>
      </p:sp>
      <p:sp>
        <p:nvSpPr>
          <p:cNvPr id="3" name="Subtitle 2"/>
          <p:cNvSpPr>
            <a:spLocks noGrp="1"/>
          </p:cNvSpPr>
          <p:nvPr>
            <p:ph type="subTitle" idx="1"/>
          </p:nvPr>
        </p:nvSpPr>
        <p:spPr>
          <a:xfrm>
            <a:off x="6096358" y="353176"/>
            <a:ext cx="2549554" cy="1338664"/>
          </a:xfrm>
        </p:spPr>
        <p:txBody>
          <a:bodyPr>
            <a:normAutofit lnSpcReduction="10000"/>
          </a:bodyPr>
          <a:lstStyle/>
          <a:p>
            <a:r>
              <a:rPr lang="en-US" dirty="0"/>
              <a:t>Type indices constrain values and guide computation</a:t>
            </a:r>
          </a:p>
        </p:txBody>
      </p:sp>
    </p:spTree>
    <p:extLst>
      <p:ext uri="{BB962C8B-B14F-4D97-AF65-F5344CB8AC3E}">
        <p14:creationId xmlns:p14="http://schemas.microsoft.com/office/powerpoint/2010/main" val="1900212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this work?</a:t>
            </a:r>
          </a:p>
        </p:txBody>
      </p:sp>
      <p:sp>
        <p:nvSpPr>
          <p:cNvPr id="3" name="Content Placeholder 2"/>
          <p:cNvSpPr>
            <a:spLocks noGrp="1"/>
          </p:cNvSpPr>
          <p:nvPr>
            <p:ph idx="1"/>
          </p:nvPr>
        </p:nvSpPr>
        <p:spPr>
          <a:xfrm>
            <a:off x="628650" y="943905"/>
            <a:ext cx="7886700" cy="3521554"/>
          </a:xfrm>
          <a:ln>
            <a:noFill/>
          </a:ln>
        </p:spPr>
        <p:style>
          <a:lnRef idx="2">
            <a:schemeClr val="accent1"/>
          </a:lnRef>
          <a:fillRef idx="1">
            <a:schemeClr val="lt1"/>
          </a:fillRef>
          <a:effectRef idx="0">
            <a:schemeClr val="accent1"/>
          </a:effectRef>
          <a:fontRef idx="minor">
            <a:schemeClr val="dk1"/>
          </a:fontRef>
        </p:style>
        <p:txBody>
          <a:bodyPr vert="horz" lIns="91440" tIns="68580" rIns="91440" bIns="91440" rtlCol="0">
            <a:noAutofit/>
          </a:body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a:t>
            </a:r>
            <a:r>
              <a:rPr lang="en-US" sz="2000" b="1" dirty="0" err="1">
                <a:latin typeface="Consolas" charset="0"/>
                <a:ea typeface="Consolas" charset="0"/>
                <a:cs typeface="Consolas" charset="0"/>
              </a:rPr>
              <a:t>getField</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ext</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p>
          <a:p>
            <a:pPr marL="0" indent="0">
              <a:buNone/>
            </a:pPr>
            <a:r>
              <a:rPr lang="en-US" sz="2000" b="1" dirty="0">
                <a:latin typeface="Consolas" charset="0"/>
                <a:ea typeface="Consolas" charset="0"/>
                <a:cs typeface="Consolas" charset="0"/>
              </a:rPr>
              <a:t>Just "</a:t>
            </a:r>
            <a:r>
              <a:rPr lang="en-US" sz="2000" b="1" dirty="0" err="1">
                <a:latin typeface="Consolas" charset="0"/>
                <a:ea typeface="Consolas" charset="0"/>
                <a:cs typeface="Consolas" charset="0"/>
              </a:rPr>
              <a:t>hs</a:t>
            </a:r>
            <a:r>
              <a:rPr lang="en-US" sz="2000" b="1" dirty="0">
                <a:latin typeface="Consolas" charset="0"/>
                <a:ea typeface="Consolas" charset="0"/>
                <a:cs typeface="Consolas" charset="0"/>
              </a:rPr>
              <a:t>"</a:t>
            </a:r>
          </a:p>
          <a:p>
            <a:pPr marL="0" indent="0">
              <a:buNone/>
            </a:pP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a:t>
            </a:r>
            <a:r>
              <a:rPr lang="en-US" sz="2000" b="1" dirty="0" err="1">
                <a:latin typeface="Consolas" charset="0"/>
                <a:ea typeface="Consolas" charset="0"/>
                <a:cs typeface="Consolas" charset="0"/>
              </a:rPr>
              <a:t>getField</a:t>
            </a:r>
            <a:r>
              <a:rPr lang="en-US" sz="2000" b="1" dirty="0">
                <a:latin typeface="Consolas" charset="0"/>
                <a:ea typeface="Consolas" charset="0"/>
                <a:cs typeface="Consolas" charset="0"/>
              </a:rPr>
              <a:t> @"f"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a:solidFill>
                  <a:srgbClr val="FF0000"/>
                </a:solidFill>
                <a:latin typeface="Consolas" charset="0"/>
                <a:ea typeface="Consolas" charset="0"/>
                <a:cs typeface="Consolas" charset="0"/>
              </a:rPr>
              <a:t>&lt;interactive&gt;:28:1: error:    </a:t>
            </a:r>
          </a:p>
          <a:p>
            <a:pPr marL="0" indent="0">
              <a:buNone/>
            </a:pPr>
            <a:r>
              <a:rPr lang="en-US" sz="2000" b="1" dirty="0">
                <a:solidFill>
                  <a:srgbClr val="FF0000"/>
                </a:solidFill>
                <a:latin typeface="Consolas" charset="0"/>
                <a:ea typeface="Consolas" charset="0"/>
                <a:cs typeface="Consolas" charset="0"/>
              </a:rPr>
              <a:t>   • I couldn't find a capture group named 'f' in         </a:t>
            </a:r>
          </a:p>
          <a:p>
            <a:pPr marL="0" indent="0">
              <a:buNone/>
            </a:pPr>
            <a:r>
              <a:rPr lang="en-US" sz="2000" b="1" dirty="0">
                <a:solidFill>
                  <a:srgbClr val="FF0000"/>
                </a:solidFill>
                <a:latin typeface="Consolas" charset="0"/>
                <a:ea typeface="Consolas" charset="0"/>
                <a:cs typeface="Consolas" charset="0"/>
              </a:rPr>
              <a:t>         {base, </a:t>
            </a:r>
            <a:r>
              <a:rPr lang="en-US" sz="2000" b="1" dirty="0" err="1">
                <a:solidFill>
                  <a:srgbClr val="FF0000"/>
                </a:solidFill>
                <a:latin typeface="Consolas" charset="0"/>
                <a:ea typeface="Consolas" charset="0"/>
                <a:cs typeface="Consolas" charset="0"/>
              </a:rPr>
              <a:t>dir</a:t>
            </a:r>
            <a:r>
              <a:rPr lang="en-US" sz="2000" b="1" dirty="0">
                <a:solidFill>
                  <a:srgbClr val="FF0000"/>
                </a:solidFill>
                <a:latin typeface="Consolas" charset="0"/>
                <a:ea typeface="Consolas" charset="0"/>
                <a:cs typeface="Consolas" charset="0"/>
              </a:rPr>
              <a:t>, </a:t>
            </a:r>
            <a:r>
              <a:rPr lang="en-US" sz="2000" b="1" dirty="0" err="1">
                <a:solidFill>
                  <a:srgbClr val="FF0000"/>
                </a:solidFill>
                <a:latin typeface="Consolas" charset="0"/>
                <a:ea typeface="Consolas" charset="0"/>
                <a:cs typeface="Consolas" charset="0"/>
              </a:rPr>
              <a:t>ext</a:t>
            </a:r>
            <a:r>
              <a:rPr lang="en-US" sz="2000" b="1" dirty="0">
                <a:solidFill>
                  <a:srgbClr val="FF0000"/>
                </a:solidFill>
                <a:latin typeface="Consolas" charset="0"/>
                <a:ea typeface="Consolas" charset="0"/>
                <a:cs typeface="Consolas" charset="0"/>
              </a:rPr>
              <a:t>}</a:t>
            </a:r>
          </a:p>
          <a:p>
            <a:endParaRPr lang="en-US" dirty="0">
              <a:latin typeface="Gill Sans Regular" charset="0"/>
            </a:endParaRPr>
          </a:p>
        </p:txBody>
      </p:sp>
      <p:sp>
        <p:nvSpPr>
          <p:cNvPr id="4" name="TextBox 3"/>
          <p:cNvSpPr txBox="1"/>
          <p:nvPr/>
        </p:nvSpPr>
        <p:spPr>
          <a:xfrm>
            <a:off x="4572000" y="1989315"/>
            <a:ext cx="3637303" cy="830997"/>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sz="2400" dirty="0">
                <a:latin typeface="Tw Cen MT" charset="0"/>
                <a:ea typeface="Tw Cen MT" charset="0"/>
                <a:cs typeface="Tw Cen MT" charset="0"/>
              </a:rPr>
              <a:t>Access resolved at compile time by type-level symbol</a:t>
            </a:r>
          </a:p>
        </p:txBody>
      </p:sp>
      <p:sp>
        <p:nvSpPr>
          <p:cNvPr id="7" name="TextBox 6"/>
          <p:cNvSpPr txBox="1"/>
          <p:nvPr/>
        </p:nvSpPr>
        <p:spPr>
          <a:xfrm>
            <a:off x="4572000" y="3181220"/>
            <a:ext cx="2881430" cy="461665"/>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400">
                <a:latin typeface="Tw Cen MT" charset="0"/>
                <a:ea typeface="Tw Cen MT" charset="0"/>
                <a:cs typeface="Tw Cen MT" charset="0"/>
              </a:rPr>
              <a:t>Custom </a:t>
            </a:r>
            <a:r>
              <a:rPr lang="en-US" sz="2400" dirty="0">
                <a:latin typeface="Tw Cen MT" charset="0"/>
                <a:ea typeface="Tw Cen MT" charset="0"/>
                <a:cs typeface="Tw Cen MT" charset="0"/>
              </a:rPr>
              <a:t>error message</a:t>
            </a:r>
          </a:p>
        </p:txBody>
      </p:sp>
    </p:spTree>
    <p:extLst>
      <p:ext uri="{BB962C8B-B14F-4D97-AF65-F5344CB8AC3E}">
        <p14:creationId xmlns:p14="http://schemas.microsoft.com/office/powerpoint/2010/main" val="110833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animBg="1"/>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3888" y="2505398"/>
            <a:ext cx="7815261" cy="1125140"/>
          </a:xfrm>
        </p:spPr>
        <p:txBody>
          <a:bodyPr>
            <a:normAutofit/>
          </a:bodyPr>
          <a:lstStyle/>
          <a:p>
            <a:pPr algn="ctr"/>
            <a:r>
              <a:rPr lang="en-US" dirty="0"/>
              <a:t>Dependent types in Haskell?</a:t>
            </a:r>
          </a:p>
        </p:txBody>
      </p:sp>
      <p:sp>
        <p:nvSpPr>
          <p:cNvPr id="5" name="Text Placeholder 4"/>
          <p:cNvSpPr>
            <a:spLocks noGrp="1"/>
          </p:cNvSpPr>
          <p:nvPr>
            <p:ph type="body" idx="1"/>
          </p:nvPr>
        </p:nvSpPr>
        <p:spPr/>
        <p:txBody>
          <a:bodyPr/>
          <a:lstStyle/>
          <a:p>
            <a:endParaRPr lang="en-US" dirty="0"/>
          </a:p>
        </p:txBody>
      </p:sp>
      <p:pic>
        <p:nvPicPr>
          <p:cNvPr id="6" name="Picture 5"/>
          <p:cNvPicPr>
            <a:picLocks noChangeAspect="1"/>
          </p:cNvPicPr>
          <p:nvPr/>
        </p:nvPicPr>
        <p:blipFill>
          <a:blip r:embed="rId3"/>
          <a:stretch>
            <a:fillRect/>
          </a:stretch>
        </p:blipFill>
        <p:spPr>
          <a:xfrm>
            <a:off x="3199437" y="752551"/>
            <a:ext cx="2055327" cy="1454894"/>
          </a:xfrm>
          <a:prstGeom prst="rect">
            <a:avLst/>
          </a:prstGeom>
        </p:spPr>
      </p:pic>
      <p:sp>
        <p:nvSpPr>
          <p:cNvPr id="2" name="TextBox 1"/>
          <p:cNvSpPr txBox="1"/>
          <p:nvPr/>
        </p:nvSpPr>
        <p:spPr>
          <a:xfrm>
            <a:off x="3507397" y="193418"/>
            <a:ext cx="1619354" cy="2646878"/>
          </a:xfrm>
          <a:prstGeom prst="rect">
            <a:avLst/>
          </a:prstGeom>
          <a:noFill/>
        </p:spPr>
        <p:txBody>
          <a:bodyPr wrap="none" rtlCol="0">
            <a:spAutoFit/>
          </a:bodyPr>
          <a:lstStyle/>
          <a:p>
            <a:r>
              <a:rPr lang="en-US" sz="16600" dirty="0" err="1">
                <a:solidFill>
                  <a:schemeClr val="accent4"/>
                </a:solidFill>
                <a:latin typeface="Cambria Math" charset="0"/>
                <a:ea typeface="Cambria Math" charset="0"/>
                <a:cs typeface="Cambria Math" charset="0"/>
              </a:rPr>
              <a:t>Π</a:t>
            </a:r>
            <a:endParaRPr lang="en-US" sz="16600" dirty="0">
              <a:solidFill>
                <a:schemeClr val="accent4"/>
              </a:solidFill>
              <a:latin typeface="Cambria Math" charset="0"/>
              <a:ea typeface="Cambria Math" charset="0"/>
              <a:cs typeface="Cambria Math" charset="0"/>
            </a:endParaRPr>
          </a:p>
        </p:txBody>
      </p:sp>
      <p:sp>
        <p:nvSpPr>
          <p:cNvPr id="7" name="TextBox 6"/>
          <p:cNvSpPr txBox="1"/>
          <p:nvPr/>
        </p:nvSpPr>
        <p:spPr>
          <a:xfrm>
            <a:off x="3703697" y="193418"/>
            <a:ext cx="1223412" cy="2646878"/>
          </a:xfrm>
          <a:prstGeom prst="rect">
            <a:avLst/>
          </a:prstGeom>
          <a:noFill/>
        </p:spPr>
        <p:txBody>
          <a:bodyPr wrap="none" rtlCol="0">
            <a:spAutoFit/>
          </a:bodyPr>
          <a:lstStyle/>
          <a:p>
            <a:r>
              <a:rPr lang="en-US" sz="16600" dirty="0" err="1">
                <a:solidFill>
                  <a:schemeClr val="accent2"/>
                </a:solidFill>
                <a:latin typeface="Cambria Math" charset="0"/>
                <a:ea typeface="Cambria Math" charset="0"/>
                <a:cs typeface="Cambria Math" charset="0"/>
              </a:rPr>
              <a:t>λ</a:t>
            </a:r>
            <a:endParaRPr lang="en-US" sz="16600" dirty="0">
              <a:solidFill>
                <a:schemeClr val="accent2"/>
              </a:solidFill>
              <a:latin typeface="Cambria Math" charset="0"/>
              <a:ea typeface="Cambria Math" charset="0"/>
              <a:cs typeface="Cambria Math" charset="0"/>
            </a:endParaRPr>
          </a:p>
        </p:txBody>
      </p:sp>
    </p:spTree>
    <p:extLst>
      <p:ext uri="{BB962C8B-B14F-4D97-AF65-F5344CB8AC3E}">
        <p14:creationId xmlns:p14="http://schemas.microsoft.com/office/powerpoint/2010/main" val="149870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7"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Constrain Data</a:t>
            </a:r>
          </a:p>
        </p:txBody>
      </p:sp>
      <p:sp>
        <p:nvSpPr>
          <p:cNvPr id="3" name="Content Placeholder 2"/>
          <p:cNvSpPr>
            <a:spLocks noGrp="1"/>
          </p:cNvSpPr>
          <p:nvPr>
            <p:ph idx="1"/>
          </p:nvPr>
        </p:nvSpPr>
        <p:spPr>
          <a:xfrm>
            <a:off x="628650" y="2056942"/>
            <a:ext cx="8155586" cy="2611892"/>
          </a:xfrm>
        </p:spPr>
        <p:txBody>
          <a:bodyPr>
            <a:normAutofit/>
          </a:bodyPr>
          <a:lstStyle/>
          <a:p>
            <a:r>
              <a:rPr lang="en-US" sz="2400" dirty="0"/>
              <a:t>Know </a:t>
            </a:r>
            <a:r>
              <a:rPr lang="en-US" sz="2000" dirty="0" err="1">
                <a:latin typeface="Consolas" charset="0"/>
                <a:ea typeface="Consolas" charset="0"/>
                <a:cs typeface="Consolas" charset="0"/>
              </a:rPr>
              <a:t>dict</a:t>
            </a:r>
            <a:r>
              <a:rPr lang="en-US" sz="2000" dirty="0"/>
              <a:t> </a:t>
            </a:r>
            <a:r>
              <a:rPr lang="en-US" sz="2400" dirty="0"/>
              <a:t>must be a sequence of entries</a:t>
            </a:r>
          </a:p>
          <a:p>
            <a:pPr marL="0" indent="0">
              <a:buNone/>
            </a:pPr>
            <a:r>
              <a:rPr lang="en-US" sz="2000" b="1" dirty="0">
                <a:solidFill>
                  <a:schemeClr val="accent4"/>
                </a:solidFill>
                <a:latin typeface="Consolas" charset="0"/>
                <a:ea typeface="Consolas" charset="0"/>
                <a:cs typeface="Consolas" charset="0"/>
              </a:rPr>
              <a:t>E "Example"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E ["</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a:t>
            </a:r>
            <a:r>
              <a:rPr lang="en-US" sz="2000" b="1" dirty="0">
                <a:solidFill>
                  <a:schemeClr val="accent5"/>
                </a:solidFill>
                <a:latin typeface="Consolas" charset="0"/>
                <a:ea typeface="Consolas" charset="0"/>
                <a:cs typeface="Consolas" charset="0"/>
              </a:rPr>
              <a:t>E (Just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a:t>
            </a:r>
            <a:r>
              <a:rPr lang="en-US" sz="2000" b="1" dirty="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 Nil</a:t>
            </a:r>
            <a:endParaRPr lang="en-US" sz="2400" dirty="0"/>
          </a:p>
          <a:p>
            <a:r>
              <a:rPr lang="en-US" sz="2400" dirty="0"/>
              <a:t>Entries do not store keys</a:t>
            </a:r>
          </a:p>
          <a:p>
            <a:pPr lvl="1"/>
            <a:r>
              <a:rPr lang="en-US" dirty="0"/>
              <a:t>From type, know </a:t>
            </a:r>
            <a:r>
              <a:rPr lang="en-US" sz="2000" dirty="0">
                <a:latin typeface="Consolas" charset="0"/>
                <a:ea typeface="Consolas" charset="0"/>
                <a:cs typeface="Consolas" charset="0"/>
              </a:rPr>
              <a:t>"base" is</a:t>
            </a:r>
            <a:r>
              <a:rPr lang="en-US" dirty="0"/>
              <a:t> </a:t>
            </a:r>
            <a:r>
              <a:rPr lang="en-US" b="1" dirty="0"/>
              <a:t>first </a:t>
            </a:r>
            <a:r>
              <a:rPr lang="en-US" dirty="0"/>
              <a:t>entry</a:t>
            </a:r>
          </a:p>
          <a:p>
            <a:pPr lvl="1"/>
            <a:r>
              <a:rPr lang="en-US" dirty="0">
                <a:ea typeface="Consolas" charset="0"/>
                <a:cs typeface="Consolas" charset="0"/>
              </a:rPr>
              <a:t>Field access resolved at </a:t>
            </a:r>
            <a:r>
              <a:rPr lang="en-US" b="1" i="1" dirty="0">
                <a:ea typeface="Consolas" charset="0"/>
                <a:cs typeface="Consolas" charset="0"/>
              </a:rPr>
              <a:t>compile time</a:t>
            </a:r>
          </a:p>
        </p:txBody>
      </p:sp>
      <p:sp>
        <p:nvSpPr>
          <p:cNvPr id="5" name="Content Placeholder 2"/>
          <p:cNvSpPr txBox="1">
            <a:spLocks/>
          </p:cNvSpPr>
          <p:nvPr/>
        </p:nvSpPr>
        <p:spPr>
          <a:xfrm>
            <a:off x="628650" y="1123950"/>
            <a:ext cx="7886700" cy="43502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p>
        </p:txBody>
      </p:sp>
    </p:spTree>
    <p:extLst>
      <p:ext uri="{BB962C8B-B14F-4D97-AF65-F5344CB8AC3E}">
        <p14:creationId xmlns:p14="http://schemas.microsoft.com/office/powerpoint/2010/main" val="1752920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uiExpand="1" build="p"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9221" y="2134402"/>
            <a:ext cx="8017639" cy="1608881"/>
          </a:xfrm>
          <a:prstGeom prst="rect">
            <a:avLst/>
          </a:prstGeom>
          <a:solidFill>
            <a:schemeClr val="accent1">
              <a:alpha val="2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Types Constrain Data </a:t>
            </a:r>
            <a:r>
              <a:rPr lang="en-US" dirty="0">
                <a:solidFill>
                  <a:schemeClr val="accent4"/>
                </a:solidFill>
              </a:rPr>
              <a:t>with GADTs</a:t>
            </a:r>
          </a:p>
        </p:txBody>
      </p:sp>
      <p:sp>
        <p:nvSpPr>
          <p:cNvPr id="3" name="Content Placeholder 2"/>
          <p:cNvSpPr>
            <a:spLocks noGrp="1"/>
          </p:cNvSpPr>
          <p:nvPr>
            <p:ph idx="1"/>
          </p:nvPr>
        </p:nvSpPr>
        <p:spPr>
          <a:xfrm>
            <a:off x="620751" y="1848783"/>
            <a:ext cx="8155586" cy="2611892"/>
          </a:xfrm>
        </p:spPr>
        <p:txBody>
          <a:bodyPr>
            <a:normAutofit/>
          </a:bodyPr>
          <a:lstStyle/>
          <a:p>
            <a:pPr marL="0" indent="0">
              <a:buNone/>
            </a:pP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data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r>
              <a:rPr lang="en-US" sz="2000" b="1" dirty="0" err="1">
                <a:latin typeface="Consolas" charset="0"/>
                <a:ea typeface="Consolas" charset="0"/>
                <a:cs typeface="Consolas" charset="0"/>
              </a:rPr>
              <a:t>OccMap</a:t>
            </a:r>
            <a:r>
              <a:rPr lang="en-US" sz="2000" b="1" dirty="0">
                <a:latin typeface="Consolas" charset="0"/>
                <a:ea typeface="Consolas" charset="0"/>
                <a:cs typeface="Consolas" charset="0"/>
              </a:rPr>
              <a:t> -&gt; Type where   </a:t>
            </a:r>
          </a:p>
          <a:p>
            <a:pPr marL="0" indent="0">
              <a:buNone/>
            </a:pPr>
            <a:r>
              <a:rPr lang="en-US" sz="2000" b="1" dirty="0">
                <a:latin typeface="Consolas" charset="0"/>
                <a:ea typeface="Consolas" charset="0"/>
                <a:cs typeface="Consolas" charset="0"/>
              </a:rPr>
              <a:t>   Nil  ::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p>
          <a:p>
            <a:pPr marL="0" indent="0">
              <a:buNone/>
            </a:pPr>
            <a:r>
              <a:rPr lang="en-US" sz="2000" b="1" dirty="0">
                <a:latin typeface="Consolas" charset="0"/>
                <a:ea typeface="Consolas" charset="0"/>
                <a:cs typeface="Consolas" charset="0"/>
              </a:rPr>
              <a:t>   (:&gt;) :: Entry s o -&gt;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tl</a:t>
            </a:r>
            <a:r>
              <a:rPr lang="en-US" sz="2000" b="1" dirty="0">
                <a:latin typeface="Consolas" charset="0"/>
                <a:ea typeface="Consolas" charset="0"/>
                <a:cs typeface="Consolas" charset="0"/>
              </a:rPr>
              <a:t> -&gt;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s,o</a:t>
            </a:r>
            <a:r>
              <a:rPr lang="en-US" sz="2000" b="1" dirty="0">
                <a:latin typeface="Consolas" charset="0"/>
                <a:ea typeface="Consolas" charset="0"/>
                <a:cs typeface="Consolas" charset="0"/>
              </a:rPr>
              <a:t>) : </a:t>
            </a:r>
            <a:r>
              <a:rPr lang="en-US" sz="2000" b="1" dirty="0" err="1">
                <a:latin typeface="Consolas" charset="0"/>
                <a:ea typeface="Consolas" charset="0"/>
                <a:cs typeface="Consolas" charset="0"/>
              </a:rPr>
              <a:t>tl</a:t>
            </a:r>
            <a:r>
              <a:rPr lang="en-US" sz="2000" b="1" dirty="0">
                <a:latin typeface="Consolas" charset="0"/>
                <a:ea typeface="Consolas" charset="0"/>
                <a:cs typeface="Consolas" charset="0"/>
              </a:rPr>
              <a:t>)</a:t>
            </a:r>
          </a:p>
          <a:p>
            <a:endParaRPr lang="en-US" sz="2400" dirty="0"/>
          </a:p>
          <a:p>
            <a:r>
              <a:rPr lang="en-US" sz="2400" dirty="0"/>
              <a:t>Know </a:t>
            </a:r>
            <a:r>
              <a:rPr lang="en-US" sz="2000" dirty="0" err="1">
                <a:latin typeface="Consolas" charset="0"/>
                <a:ea typeface="Consolas" charset="0"/>
                <a:cs typeface="Consolas" charset="0"/>
              </a:rPr>
              <a:t>dict</a:t>
            </a:r>
            <a:r>
              <a:rPr lang="en-US" sz="2000" dirty="0"/>
              <a:t> </a:t>
            </a:r>
            <a:r>
              <a:rPr lang="en-US" sz="2400" dirty="0"/>
              <a:t>must be a sequence of entries</a:t>
            </a:r>
          </a:p>
          <a:p>
            <a:pPr marL="0" indent="0">
              <a:buNone/>
            </a:pPr>
            <a:r>
              <a:rPr lang="en-US" sz="2000" b="1" dirty="0">
                <a:solidFill>
                  <a:schemeClr val="accent4"/>
                </a:solidFill>
                <a:latin typeface="Consolas" charset="0"/>
                <a:ea typeface="Consolas" charset="0"/>
                <a:cs typeface="Consolas" charset="0"/>
              </a:rPr>
              <a:t>E "Example"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E ["</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a:t>
            </a:r>
            <a:r>
              <a:rPr lang="en-US" sz="2000" b="1" dirty="0">
                <a:solidFill>
                  <a:schemeClr val="accent5"/>
                </a:solidFill>
                <a:latin typeface="Consolas" charset="0"/>
                <a:ea typeface="Consolas" charset="0"/>
                <a:cs typeface="Consolas" charset="0"/>
              </a:rPr>
              <a:t>E (Just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a:t>
            </a:r>
            <a:r>
              <a:rPr lang="en-US" sz="2000" b="1" dirty="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 Nil</a:t>
            </a:r>
          </a:p>
          <a:p>
            <a:pPr marL="0" indent="0">
              <a:buNone/>
            </a:pPr>
            <a:endParaRPr lang="en-US" sz="2000" b="1" dirty="0">
              <a:latin typeface="Consolas" charset="0"/>
              <a:ea typeface="Consolas" charset="0"/>
              <a:cs typeface="Consolas" charset="0"/>
            </a:endParaRPr>
          </a:p>
        </p:txBody>
      </p:sp>
      <p:sp>
        <p:nvSpPr>
          <p:cNvPr id="5" name="Content Placeholder 2"/>
          <p:cNvSpPr txBox="1">
            <a:spLocks/>
          </p:cNvSpPr>
          <p:nvPr/>
        </p:nvSpPr>
        <p:spPr>
          <a:xfrm>
            <a:off x="628650" y="1123950"/>
            <a:ext cx="7886700" cy="43502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r>
              <a:rPr lang="en-US" sz="2000" b="1" dirty="0">
                <a:latin typeface="Consolas" charset="0"/>
                <a:ea typeface="Consolas" charset="0"/>
                <a:cs typeface="Consolas" charset="0"/>
              </a:rPr>
              <a:t> </a:t>
            </a:r>
          </a:p>
        </p:txBody>
      </p:sp>
    </p:spTree>
    <p:extLst>
      <p:ext uri="{BB962C8B-B14F-4D97-AF65-F5344CB8AC3E}">
        <p14:creationId xmlns:p14="http://schemas.microsoft.com/office/powerpoint/2010/main" val="19420332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828521" y="2824689"/>
            <a:ext cx="658201" cy="43047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Types Constrain Data </a:t>
            </a:r>
            <a:r>
              <a:rPr lang="en-US" dirty="0">
                <a:solidFill>
                  <a:schemeClr val="accent4"/>
                </a:solidFill>
              </a:rPr>
              <a:t>with</a:t>
            </a:r>
            <a:r>
              <a:rPr lang="en-US" dirty="0"/>
              <a:t> </a:t>
            </a:r>
            <a:r>
              <a:rPr lang="en-US" dirty="0">
                <a:solidFill>
                  <a:schemeClr val="accent4"/>
                </a:solidFill>
              </a:rPr>
              <a:t>Type Families</a:t>
            </a:r>
          </a:p>
        </p:txBody>
      </p:sp>
      <p:sp>
        <p:nvSpPr>
          <p:cNvPr id="3" name="TextBox 2">
            <a:extLst>
              <a:ext uri="{FF2B5EF4-FFF2-40B4-BE49-F238E27FC236}">
                <a16:creationId xmlns:a16="http://schemas.microsoft.com/office/drawing/2014/main" id="{EF90C969-B59A-EC43-B0DF-B8B812222BAB}"/>
              </a:ext>
            </a:extLst>
          </p:cNvPr>
          <p:cNvSpPr txBox="1"/>
          <p:nvPr/>
        </p:nvSpPr>
        <p:spPr>
          <a:xfrm>
            <a:off x="5018045" y="1028643"/>
            <a:ext cx="3730508" cy="1754326"/>
          </a:xfrm>
          <a:prstGeom prst="rect">
            <a:avLst/>
          </a:prstGeom>
          <a:noFill/>
        </p:spPr>
        <p:txBody>
          <a:bodyPr wrap="none" rtlCol="0">
            <a:spAutoFit/>
          </a:bodyPr>
          <a:lstStyle/>
          <a:p>
            <a:r>
              <a:rPr lang="en-US" b="1" dirty="0">
                <a:latin typeface="Consolas" charset="0"/>
                <a:ea typeface="Consolas" charset="0"/>
                <a:cs typeface="Consolas" charset="0"/>
              </a:rPr>
              <a:t>type family OT (</a:t>
            </a:r>
            <a:r>
              <a:rPr lang="en-US" b="1" dirty="0">
                <a:solidFill>
                  <a:schemeClr val="accent5"/>
                </a:solidFill>
                <a:latin typeface="Consolas" charset="0"/>
                <a:ea typeface="Consolas" charset="0"/>
                <a:cs typeface="Consolas" charset="0"/>
              </a:rPr>
              <a:t>o</a:t>
            </a:r>
            <a:r>
              <a:rPr lang="en-US" b="1" dirty="0">
                <a:latin typeface="Consolas" charset="0"/>
                <a:ea typeface="Consolas" charset="0"/>
                <a:cs typeface="Consolas" charset="0"/>
              </a:rPr>
              <a:t> :: </a:t>
            </a:r>
            <a:r>
              <a:rPr lang="en-US" b="1" dirty="0" err="1">
                <a:solidFill>
                  <a:schemeClr val="accent5"/>
                </a:solidFill>
                <a:latin typeface="Consolas" charset="0"/>
                <a:ea typeface="Consolas" charset="0"/>
                <a:cs typeface="Consolas" charset="0"/>
              </a:rPr>
              <a:t>Occ</a:t>
            </a:r>
            <a:r>
              <a:rPr lang="en-US" b="1" dirty="0">
                <a:latin typeface="Consolas" charset="0"/>
                <a:ea typeface="Consolas" charset="0"/>
                <a:cs typeface="Consolas" charset="0"/>
              </a:rPr>
              <a:t>)</a:t>
            </a:r>
          </a:p>
          <a:p>
            <a:r>
              <a:rPr lang="en-US" b="1" dirty="0">
                <a:latin typeface="Consolas" charset="0"/>
                <a:ea typeface="Consolas" charset="0"/>
                <a:cs typeface="Consolas" charset="0"/>
              </a:rPr>
              <a:t>  where  </a:t>
            </a:r>
          </a:p>
          <a:p>
            <a:r>
              <a:rPr lang="en-US" b="1" dirty="0">
                <a:latin typeface="Consolas" charset="0"/>
                <a:ea typeface="Consolas" charset="0"/>
                <a:cs typeface="Consolas" charset="0"/>
              </a:rPr>
              <a:t>    OT </a:t>
            </a:r>
            <a:r>
              <a:rPr lang="en-US" b="1" dirty="0">
                <a:solidFill>
                  <a:schemeClr val="accent5"/>
                </a:solidFill>
                <a:latin typeface="Consolas" charset="0"/>
                <a:ea typeface="Consolas" charset="0"/>
                <a:cs typeface="Consolas" charset="0"/>
              </a:rPr>
              <a:t>Once</a:t>
            </a:r>
            <a:r>
              <a:rPr lang="en-US" b="1" dirty="0">
                <a:latin typeface="Consolas" charset="0"/>
                <a:ea typeface="Consolas" charset="0"/>
                <a:cs typeface="Consolas" charset="0"/>
              </a:rPr>
              <a:t> = String  </a:t>
            </a:r>
          </a:p>
          <a:p>
            <a:r>
              <a:rPr lang="en-US" b="1" dirty="0">
                <a:latin typeface="Consolas" charset="0"/>
                <a:ea typeface="Consolas" charset="0"/>
                <a:cs typeface="Consolas" charset="0"/>
              </a:rPr>
              <a:t>    OT </a:t>
            </a:r>
            <a:r>
              <a:rPr lang="en-US" b="1" dirty="0" err="1">
                <a:solidFill>
                  <a:schemeClr val="accent5"/>
                </a:solidFill>
                <a:latin typeface="Consolas" charset="0"/>
                <a:ea typeface="Consolas" charset="0"/>
                <a:cs typeface="Consolas" charset="0"/>
              </a:rPr>
              <a:t>Opt</a:t>
            </a:r>
            <a:r>
              <a:rPr lang="en-US" b="1" dirty="0">
                <a:latin typeface="Consolas" charset="0"/>
                <a:ea typeface="Consolas" charset="0"/>
                <a:cs typeface="Consolas" charset="0"/>
              </a:rPr>
              <a:t>  = Maybe String  </a:t>
            </a:r>
          </a:p>
          <a:p>
            <a:r>
              <a:rPr lang="en-US" b="1" dirty="0">
                <a:latin typeface="Consolas" charset="0"/>
                <a:ea typeface="Consolas" charset="0"/>
                <a:cs typeface="Consolas" charset="0"/>
              </a:rPr>
              <a:t>    OT </a:t>
            </a:r>
            <a:r>
              <a:rPr lang="en-US" b="1" dirty="0">
                <a:solidFill>
                  <a:schemeClr val="accent5"/>
                </a:solidFill>
                <a:latin typeface="Consolas" charset="0"/>
                <a:ea typeface="Consolas" charset="0"/>
                <a:cs typeface="Consolas" charset="0"/>
              </a:rPr>
              <a:t>Many</a:t>
            </a:r>
            <a:r>
              <a:rPr lang="en-US" b="1" dirty="0">
                <a:latin typeface="Consolas" charset="0"/>
                <a:ea typeface="Consolas" charset="0"/>
                <a:cs typeface="Consolas" charset="0"/>
              </a:rPr>
              <a:t> = [String]</a:t>
            </a:r>
          </a:p>
          <a:p>
            <a:endParaRPr lang="en-US" dirty="0"/>
          </a:p>
        </p:txBody>
      </p:sp>
      <p:sp>
        <p:nvSpPr>
          <p:cNvPr id="5" name="Content Placeholder 2"/>
          <p:cNvSpPr txBox="1">
            <a:spLocks/>
          </p:cNvSpPr>
          <p:nvPr/>
        </p:nvSpPr>
        <p:spPr>
          <a:xfrm>
            <a:off x="609600" y="977097"/>
            <a:ext cx="7803317" cy="365731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1800" b="1" dirty="0">
                <a:solidFill>
                  <a:schemeClr val="tx1"/>
                </a:solidFill>
                <a:latin typeface="Consolas" charset="0"/>
                <a:ea typeface="Consolas" charset="0"/>
                <a:cs typeface="Consolas" charset="0"/>
              </a:rPr>
              <a:t>x :: Entry </a:t>
            </a:r>
            <a:r>
              <a:rPr lang="en-US" sz="1800" b="1" dirty="0">
                <a:solidFill>
                  <a:schemeClr val="accent4"/>
                </a:solidFill>
                <a:latin typeface="Consolas" charset="0"/>
                <a:ea typeface="Consolas" charset="0"/>
                <a:cs typeface="Consolas" charset="0"/>
              </a:rPr>
              <a:t>"</a:t>
            </a:r>
            <a:r>
              <a:rPr lang="en-US" sz="1800" b="1" dirty="0" err="1">
                <a:solidFill>
                  <a:schemeClr val="accent4"/>
                </a:solidFill>
                <a:latin typeface="Consolas" charset="0"/>
                <a:ea typeface="Consolas" charset="0"/>
                <a:cs typeface="Consolas" charset="0"/>
              </a:rPr>
              <a:t>ext</a:t>
            </a:r>
            <a:r>
              <a:rPr lang="en-US" sz="1800" b="1" dirty="0">
                <a:solidFill>
                  <a:schemeClr val="accent4"/>
                </a:solidFill>
                <a:latin typeface="Consolas" charset="0"/>
                <a:ea typeface="Consolas" charset="0"/>
                <a:cs typeface="Consolas" charset="0"/>
              </a:rPr>
              <a:t>"</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Opt</a:t>
            </a:r>
          </a:p>
          <a:p>
            <a:pPr marL="0" indent="0">
              <a:buNone/>
            </a:pPr>
            <a:r>
              <a:rPr lang="en-US" sz="1800" b="1" dirty="0">
                <a:solidFill>
                  <a:schemeClr val="tx1"/>
                </a:solidFill>
                <a:latin typeface="Consolas" charset="0"/>
                <a:ea typeface="Consolas" charset="0"/>
                <a:cs typeface="Consolas" charset="0"/>
              </a:rPr>
              <a:t>x = E (Just ".</a:t>
            </a:r>
            <a:r>
              <a:rPr lang="en-US" sz="1800" b="1" dirty="0" err="1">
                <a:solidFill>
                  <a:schemeClr val="tx1"/>
                </a:solidFill>
                <a:latin typeface="Consolas" charset="0"/>
                <a:ea typeface="Consolas" charset="0"/>
                <a:cs typeface="Consolas" charset="0"/>
              </a:rPr>
              <a:t>hs</a:t>
            </a:r>
            <a:r>
              <a:rPr lang="en-US" sz="1800" b="1" dirty="0">
                <a:solidFill>
                  <a:schemeClr val="tx1"/>
                </a:solidFill>
                <a:latin typeface="Consolas" charset="0"/>
                <a:ea typeface="Consolas" charset="0"/>
                <a:cs typeface="Consolas" charset="0"/>
              </a:rPr>
              <a:t>")</a:t>
            </a:r>
          </a:p>
          <a:p>
            <a:pPr marL="0" indent="0">
              <a:buNone/>
            </a:pPr>
            <a:endParaRPr lang="en-US" sz="1800" b="1" dirty="0">
              <a:solidFill>
                <a:schemeClr val="tx1"/>
              </a:solidFill>
              <a:latin typeface="Consolas" charset="0"/>
              <a:ea typeface="Consolas" charset="0"/>
              <a:cs typeface="Consolas" charset="0"/>
            </a:endParaRPr>
          </a:p>
          <a:p>
            <a:pPr marL="0" indent="0">
              <a:buNone/>
            </a:pPr>
            <a:r>
              <a:rPr lang="en-US" sz="1800" b="1" dirty="0">
                <a:solidFill>
                  <a:schemeClr val="tx1"/>
                </a:solidFill>
                <a:latin typeface="Consolas" charset="0"/>
                <a:ea typeface="Consolas" charset="0"/>
                <a:cs typeface="Consolas" charset="0"/>
              </a:rPr>
              <a:t>data Entry :: </a:t>
            </a:r>
            <a:r>
              <a:rPr lang="en-US" sz="1800" b="1" dirty="0">
                <a:solidFill>
                  <a:schemeClr val="accent4"/>
                </a:solidFill>
                <a:latin typeface="Consolas" charset="0"/>
                <a:ea typeface="Consolas" charset="0"/>
                <a:cs typeface="Consolas" charset="0"/>
              </a:rPr>
              <a:t>Symbol</a:t>
            </a:r>
            <a:r>
              <a:rPr lang="en-US" sz="1800" b="1" dirty="0">
                <a:solidFill>
                  <a:schemeClr val="tx1"/>
                </a:solidFill>
                <a:latin typeface="Consolas" charset="0"/>
                <a:ea typeface="Consolas" charset="0"/>
                <a:cs typeface="Consolas" charset="0"/>
              </a:rPr>
              <a:t> -&gt; </a:t>
            </a:r>
            <a:r>
              <a:rPr lang="en-US" sz="1800" b="1" dirty="0" err="1">
                <a:solidFill>
                  <a:schemeClr val="accent5"/>
                </a:solidFill>
                <a:latin typeface="Consolas" charset="0"/>
                <a:ea typeface="Consolas" charset="0"/>
                <a:cs typeface="Consolas" charset="0"/>
              </a:rPr>
              <a:t>Occ</a:t>
            </a:r>
            <a:r>
              <a:rPr lang="en-US" sz="1800" b="1" dirty="0">
                <a:solidFill>
                  <a:schemeClr val="tx1"/>
                </a:solidFill>
                <a:latin typeface="Consolas" charset="0"/>
                <a:ea typeface="Consolas" charset="0"/>
                <a:cs typeface="Consolas" charset="0"/>
              </a:rPr>
              <a:t> -&gt; Type </a:t>
            </a:r>
          </a:p>
          <a:p>
            <a:pPr marL="0" indent="0">
              <a:buNone/>
            </a:pPr>
            <a:r>
              <a:rPr lang="en-US" sz="1800" b="1" dirty="0">
                <a:solidFill>
                  <a:schemeClr val="tx1"/>
                </a:solidFill>
                <a:latin typeface="Consolas" charset="0"/>
                <a:ea typeface="Consolas" charset="0"/>
                <a:cs typeface="Consolas" charset="0"/>
              </a:rPr>
              <a:t>  where </a:t>
            </a:r>
          </a:p>
          <a:p>
            <a:pPr marL="0" indent="0">
              <a:buNone/>
            </a:pPr>
            <a:r>
              <a:rPr lang="en-US" sz="1800" b="1" dirty="0">
                <a:solidFill>
                  <a:schemeClr val="tx1"/>
                </a:solidFill>
                <a:latin typeface="Consolas" charset="0"/>
                <a:ea typeface="Consolas" charset="0"/>
                <a:cs typeface="Consolas" charset="0"/>
              </a:rPr>
              <a:t>    E ::  OT </a:t>
            </a:r>
            <a:r>
              <a:rPr lang="en-US" sz="1800" b="1" dirty="0">
                <a:solidFill>
                  <a:schemeClr val="accent5"/>
                </a:solidFill>
                <a:latin typeface="Consolas" charset="0"/>
                <a:ea typeface="Consolas" charset="0"/>
                <a:cs typeface="Consolas" charset="0"/>
              </a:rPr>
              <a:t>o</a:t>
            </a:r>
            <a:r>
              <a:rPr lang="en-US" sz="1800" b="1" dirty="0">
                <a:solidFill>
                  <a:schemeClr val="tx1"/>
                </a:solidFill>
                <a:latin typeface="Consolas" charset="0"/>
                <a:ea typeface="Consolas" charset="0"/>
                <a:cs typeface="Consolas" charset="0"/>
              </a:rPr>
              <a:t> -&gt; Entry </a:t>
            </a:r>
            <a:r>
              <a:rPr lang="en-US" sz="1800" b="1" dirty="0">
                <a:solidFill>
                  <a:schemeClr val="accent4"/>
                </a:solidFill>
                <a:latin typeface="Consolas" charset="0"/>
                <a:ea typeface="Consolas" charset="0"/>
                <a:cs typeface="Consolas" charset="0"/>
              </a:rPr>
              <a:t>k</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a:t>
            </a:r>
            <a:endParaRPr lang="en-US" sz="1800" b="1" dirty="0">
              <a:solidFill>
                <a:schemeClr val="accent5"/>
              </a:solidFill>
            </a:endParaRPr>
          </a:p>
          <a:p>
            <a:pPr marL="0" indent="0">
              <a:buNone/>
            </a:pPr>
            <a:endParaRPr lang="en-US" sz="1800" b="1" dirty="0">
              <a:solidFill>
                <a:schemeClr val="tx1"/>
              </a:solidFill>
              <a:latin typeface="Consolas" charset="0"/>
              <a:ea typeface="Consolas" charset="0"/>
              <a:cs typeface="Consolas" charset="0"/>
            </a:endParaRPr>
          </a:p>
        </p:txBody>
      </p:sp>
    </p:spTree>
    <p:extLst>
      <p:ext uri="{BB962C8B-B14F-4D97-AF65-F5344CB8AC3E}">
        <p14:creationId xmlns:p14="http://schemas.microsoft.com/office/powerpoint/2010/main" val="58561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p:bldP spid="5"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458370" y="415848"/>
            <a:ext cx="3969284" cy="1241822"/>
          </a:xfrm>
        </p:spPr>
        <p:txBody>
          <a:bodyPr>
            <a:noAutofit/>
          </a:bodyPr>
          <a:lstStyle/>
          <a:p>
            <a:r>
              <a:rPr lang="en-US" sz="2800" dirty="0">
                <a:latin typeface="Zapfino" charset="0"/>
                <a:ea typeface="Zapfino" charset="0"/>
                <a:cs typeface="Zapfino" charset="0"/>
              </a:rPr>
              <a:t>Double-duty data</a:t>
            </a:r>
          </a:p>
        </p:txBody>
      </p:sp>
      <p:sp>
        <p:nvSpPr>
          <p:cNvPr id="5" name="Subtitle 4"/>
          <p:cNvSpPr>
            <a:spLocks noGrp="1"/>
          </p:cNvSpPr>
          <p:nvPr>
            <p:ph type="subTitle" idx="1"/>
          </p:nvPr>
        </p:nvSpPr>
        <p:spPr/>
        <p:txBody>
          <a:bodyPr>
            <a:normAutofit/>
          </a:bodyPr>
          <a:lstStyle/>
          <a:p>
            <a:r>
              <a:rPr lang="en-US" dirty="0"/>
              <a:t>We can use the same data in types and at runtime</a:t>
            </a:r>
          </a:p>
        </p:txBody>
      </p:sp>
    </p:spTree>
    <p:extLst>
      <p:ext uri="{BB962C8B-B14F-4D97-AF65-F5344CB8AC3E}">
        <p14:creationId xmlns:p14="http://schemas.microsoft.com/office/powerpoint/2010/main" val="557057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this work?</a:t>
            </a:r>
          </a:p>
        </p:txBody>
      </p:sp>
      <p:sp>
        <p:nvSpPr>
          <p:cNvPr id="3" name="Content Placeholder 2"/>
          <p:cNvSpPr>
            <a:spLocks noGrp="1"/>
          </p:cNvSpPr>
          <p:nvPr>
            <p:ph idx="1"/>
          </p:nvPr>
        </p:nvSpPr>
        <p:spPr/>
        <p:txBody>
          <a:bodyPr>
            <a:normAutofit/>
          </a:bodyPr>
          <a:lstStyle/>
          <a:p>
            <a:endParaRPr lang="en-US" dirty="0"/>
          </a:p>
          <a:p>
            <a:endParaRPr lang="en-US" dirty="0"/>
          </a:p>
          <a:p>
            <a:endParaRPr lang="en-US" dirty="0"/>
          </a:p>
          <a:p>
            <a:endParaRPr lang="en-US" dirty="0"/>
          </a:p>
          <a:p>
            <a:endParaRPr lang="en-US" dirty="0"/>
          </a:p>
          <a:p>
            <a:endParaRPr lang="en-US" dirty="0"/>
          </a:p>
          <a:p>
            <a:endParaRPr lang="en-US" dirty="0"/>
          </a:p>
        </p:txBody>
      </p:sp>
      <p:sp>
        <p:nvSpPr>
          <p:cNvPr id="4" name="Content Placeholder 2"/>
          <p:cNvSpPr txBox="1">
            <a:spLocks/>
          </p:cNvSpPr>
          <p:nvPr/>
        </p:nvSpPr>
        <p:spPr>
          <a:xfrm>
            <a:off x="532152" y="1111170"/>
            <a:ext cx="8611848" cy="245668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solidFill>
                <a:schemeClr val="tx1"/>
              </a:solidFill>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p>
          <a:p>
            <a:pPr marL="0" indent="0">
              <a:buNone/>
            </a:pPr>
            <a:r>
              <a:rPr lang="en-US" sz="2000" b="1" dirty="0">
                <a:solidFill>
                  <a:schemeClr val="accent4"/>
                </a:solidFill>
                <a:latin typeface="Consolas" charset="0"/>
                <a:ea typeface="Consolas" charset="0"/>
                <a:cs typeface="Consolas" charset="0"/>
              </a:rPr>
              <a:t> E "Example"</a:t>
            </a:r>
            <a:r>
              <a:rPr lang="en-US" sz="2000" b="1" dirty="0">
                <a:solidFill>
                  <a:schemeClr val="tx2">
                    <a:lumMod val="75000"/>
                  </a:schemeClr>
                </a:solidFill>
                <a:latin typeface="Consolas" charset="0"/>
                <a:ea typeface="Consolas" charset="0"/>
                <a:cs typeface="Consolas" charset="0"/>
              </a:rPr>
              <a:t> :&gt; </a:t>
            </a:r>
            <a:r>
              <a:rPr lang="en-US" sz="2000" b="1" dirty="0">
                <a:solidFill>
                  <a:schemeClr val="accent1"/>
                </a:solidFill>
                <a:latin typeface="Consolas" charset="0"/>
                <a:ea typeface="Consolas" charset="0"/>
                <a:cs typeface="Consolas" charset="0"/>
              </a:rPr>
              <a:t>E ["</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 "</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 </a:t>
            </a:r>
            <a:r>
              <a:rPr lang="en-US" sz="2000" b="1" dirty="0">
                <a:solidFill>
                  <a:schemeClr val="tx2">
                    <a:lumMod val="75000"/>
                  </a:schemeClr>
                </a:solidFill>
                <a:latin typeface="Consolas" charset="0"/>
                <a:ea typeface="Consolas" charset="0"/>
                <a:cs typeface="Consolas" charset="0"/>
              </a:rPr>
              <a:t>:&gt; </a:t>
            </a:r>
            <a:r>
              <a:rPr lang="en-US" sz="2000" b="1" dirty="0">
                <a:solidFill>
                  <a:schemeClr val="accent5"/>
                </a:solidFill>
                <a:latin typeface="Consolas" charset="0"/>
                <a:ea typeface="Consolas" charset="0"/>
                <a:cs typeface="Consolas" charset="0"/>
              </a:rPr>
              <a:t>E (Just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 </a:t>
            </a:r>
            <a:r>
              <a:rPr lang="en-US" sz="2000" b="1" dirty="0">
                <a:solidFill>
                  <a:schemeClr val="tx1"/>
                </a:solidFill>
                <a:latin typeface="Consolas" charset="0"/>
                <a:ea typeface="Consolas" charset="0"/>
                <a:cs typeface="Consolas" charset="0"/>
              </a:rPr>
              <a:t>:&gt; Nil</a:t>
            </a:r>
          </a:p>
        </p:txBody>
      </p:sp>
      <p:sp>
        <p:nvSpPr>
          <p:cNvPr id="5" name="Content Placeholder 2"/>
          <p:cNvSpPr txBox="1">
            <a:spLocks/>
          </p:cNvSpPr>
          <p:nvPr/>
        </p:nvSpPr>
        <p:spPr>
          <a:xfrm>
            <a:off x="532152" y="2532570"/>
            <a:ext cx="7983197" cy="696350"/>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print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base="Example"</a:t>
            </a:r>
            <a:r>
              <a:rPr lang="en-US" sz="2000" b="1" dirty="0">
                <a:latin typeface="Consolas" charset="0"/>
                <a:ea typeface="Consolas" charset="0"/>
                <a:cs typeface="Consolas" charset="0"/>
              </a:rPr>
              <a:t>, </a:t>
            </a:r>
            <a:r>
              <a:rPr lang="en-US" sz="2000" b="1" dirty="0" err="1">
                <a:solidFill>
                  <a:schemeClr val="accent1"/>
                </a:solidFill>
                <a:latin typeface="Consolas" charset="0"/>
                <a:ea typeface="Consolas" charset="0"/>
                <a:cs typeface="Consolas" charset="0"/>
              </a:rPr>
              <a:t>dir</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a:t>
            </a:r>
            <a:r>
              <a:rPr lang="en-US" sz="2000" b="1" dirty="0">
                <a:latin typeface="Consolas" charset="0"/>
                <a:ea typeface="Consolas" charset="0"/>
                <a:cs typeface="Consolas" charset="0"/>
              </a:rPr>
              <a:t>, </a:t>
            </a:r>
            <a:r>
              <a:rPr lang="en-US" sz="2000" b="1" dirty="0" err="1">
                <a:solidFill>
                  <a:schemeClr val="accent5"/>
                </a:solidFill>
                <a:latin typeface="Consolas" charset="0"/>
                <a:ea typeface="Consolas" charset="0"/>
                <a:cs typeface="Consolas" charset="0"/>
              </a:rPr>
              <a:t>ext</a:t>
            </a:r>
            <a:r>
              <a:rPr lang="en-US" sz="2000" b="1" dirty="0">
                <a:solidFill>
                  <a:schemeClr val="accent5"/>
                </a:solidFill>
                <a:latin typeface="Consolas" charset="0"/>
                <a:ea typeface="Consolas" charset="0"/>
                <a:cs typeface="Consolas" charset="0"/>
              </a:rPr>
              <a:t>=Just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 </a:t>
            </a:r>
            <a:r>
              <a:rPr lang="en-US" sz="2000" b="1" dirty="0">
                <a:latin typeface="Consolas" charset="0"/>
                <a:ea typeface="Consolas" charset="0"/>
                <a:cs typeface="Consolas" charset="0"/>
              </a:rPr>
              <a:t>}</a:t>
            </a:r>
          </a:p>
        </p:txBody>
      </p:sp>
    </p:spTree>
    <p:extLst>
      <p:ext uri="{BB962C8B-B14F-4D97-AF65-F5344CB8AC3E}">
        <p14:creationId xmlns:p14="http://schemas.microsoft.com/office/powerpoint/2010/main" val="1806997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Dependent types: </a:t>
            </a:r>
            <a:r>
              <a:rPr lang="en-US" dirty="0" err="1">
                <a:latin typeface="Consolas" charset="0"/>
                <a:ea typeface="Consolas" charset="0"/>
                <a:cs typeface="Consolas" charset="0"/>
              </a:rPr>
              <a:t>Π</a:t>
            </a:r>
            <a:endParaRPr lang="en-US" dirty="0"/>
          </a:p>
        </p:txBody>
      </p:sp>
      <p:sp>
        <p:nvSpPr>
          <p:cNvPr id="3" name="Content Placeholder 2"/>
          <p:cNvSpPr>
            <a:spLocks noGrp="1"/>
          </p:cNvSpPr>
          <p:nvPr>
            <p:ph idx="1"/>
          </p:nvPr>
        </p:nvSpPr>
        <p:spPr>
          <a:xfrm>
            <a:off x="628650" y="949124"/>
            <a:ext cx="7905750" cy="3508774"/>
          </a:xfrm>
          <a:ln>
            <a:noFill/>
          </a:ln>
        </p:spPr>
        <p:txBody>
          <a:bodyPr>
            <a:noAutofit/>
          </a:bodyPr>
          <a:lstStyle/>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 </a:t>
            </a:r>
            <a:r>
              <a:rPr lang="en-US" sz="1800" b="1" dirty="0" err="1">
                <a:solidFill>
                  <a:schemeClr val="accent5"/>
                </a:solidFill>
                <a:latin typeface="Consolas" charset="0"/>
                <a:ea typeface="Consolas" charset="0"/>
                <a:cs typeface="Consolas" charset="0"/>
              </a:rPr>
              <a:t>Π</a:t>
            </a:r>
            <a:r>
              <a:rPr lang="en-US" sz="1800" b="1" dirty="0">
                <a:latin typeface="Consolas" charset="0"/>
                <a:ea typeface="Consolas" charset="0"/>
                <a:cs typeface="Consolas" charset="0"/>
              </a:rPr>
              <a:t> k -&gt; </a:t>
            </a:r>
            <a:r>
              <a:rPr lang="en-US" sz="1800" b="1" dirty="0" err="1">
                <a:solidFill>
                  <a:schemeClr val="accent5"/>
                </a:solidFill>
                <a:latin typeface="Consolas" charset="0"/>
                <a:ea typeface="Consolas" charset="0"/>
                <a:cs typeface="Consolas" charset="0"/>
              </a:rPr>
              <a:t>Π</a:t>
            </a:r>
            <a:r>
              <a:rPr lang="en-US" sz="1800" b="1" dirty="0">
                <a:latin typeface="Consolas" charset="0"/>
                <a:ea typeface="Consolas" charset="0"/>
                <a:cs typeface="Consolas" charset="0"/>
              </a:rPr>
              <a:t> o -&gt; Entry k o -&gt; String</a:t>
            </a:r>
          </a:p>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k o (E x) = </a:t>
            </a:r>
            <a:r>
              <a:rPr lang="en-US" sz="1800" b="1" dirty="0" err="1">
                <a:latin typeface="Consolas" charset="0"/>
                <a:ea typeface="Consolas" charset="0"/>
                <a:cs typeface="Consolas" charset="0"/>
              </a:rPr>
              <a:t>showSym</a:t>
            </a:r>
            <a:r>
              <a:rPr lang="en-US" sz="1800" b="1" dirty="0">
                <a:latin typeface="Consolas" charset="0"/>
                <a:ea typeface="Consolas" charset="0"/>
                <a:cs typeface="Consolas" charset="0"/>
              </a:rPr>
              <a:t> k ++ "=" ++ </a:t>
            </a: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 x   </a:t>
            </a:r>
            <a:r>
              <a:rPr lang="en-US" sz="1800" b="1" dirty="0">
                <a:solidFill>
                  <a:schemeClr val="accent3"/>
                </a:solidFill>
                <a:latin typeface="Consolas" charset="0"/>
                <a:ea typeface="Consolas" charset="0"/>
                <a:cs typeface="Consolas" charset="0"/>
              </a:rPr>
              <a:t> </a:t>
            </a:r>
          </a:p>
          <a:p>
            <a:pPr marL="0" indent="0">
              <a:buNone/>
            </a:pPr>
            <a:r>
              <a:rPr lang="en-US" sz="12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 </a:t>
            </a:r>
            <a:r>
              <a:rPr lang="en-US" sz="1800" b="1" dirty="0" err="1">
                <a:solidFill>
                  <a:schemeClr val="accent5"/>
                </a:solidFill>
                <a:latin typeface="Consolas" charset="0"/>
                <a:ea typeface="Consolas" charset="0"/>
                <a:cs typeface="Consolas" charset="0"/>
              </a:rPr>
              <a:t>Π</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o -&gt; OT o -&gt; String</a:t>
            </a:r>
            <a:r>
              <a:rPr lang="en-US" sz="1800" b="1" dirty="0">
                <a:solidFill>
                  <a:schemeClr val="accent4"/>
                </a:solidFill>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Once</a:t>
            </a:r>
            <a:r>
              <a:rPr lang="en-US" sz="1800" b="1" dirty="0">
                <a:solidFill>
                  <a:schemeClr val="accent5"/>
                </a:solidFill>
                <a:latin typeface="Consolas" charset="0"/>
                <a:ea typeface="Consolas" charset="0"/>
                <a:cs typeface="Consolas" charset="0"/>
              </a:rPr>
              <a:t> </a:t>
            </a:r>
            <a:r>
              <a:rPr lang="en-US" sz="1800" b="1" dirty="0">
                <a:latin typeface="Consolas" charset="0"/>
                <a:ea typeface="Consolas" charset="0"/>
                <a:cs typeface="Consolas" charset="0"/>
              </a:rPr>
              <a:t>= show </a:t>
            </a:r>
            <a:r>
              <a:rPr lang="en-US" sz="1800" b="1" dirty="0">
                <a:solidFill>
                  <a:schemeClr val="accent1"/>
                </a:solidFill>
                <a:latin typeface="Consolas" charset="0"/>
                <a:ea typeface="Consolas" charset="0"/>
                <a:cs typeface="Consolas" charset="0"/>
              </a:rPr>
              <a:t> :: String -&gt; String</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Opt  = show  </a:t>
            </a:r>
            <a:r>
              <a:rPr lang="en-US" sz="1800" b="1" dirty="0">
                <a:solidFill>
                  <a:schemeClr val="accent1"/>
                </a:solidFill>
                <a:latin typeface="Consolas" charset="0"/>
                <a:ea typeface="Consolas" charset="0"/>
                <a:cs typeface="Consolas" charset="0"/>
              </a:rPr>
              <a:t>:: Maybe String -&gt; String</a:t>
            </a:r>
            <a:endParaRPr lang="en-US" sz="1800" b="1" dirty="0">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Many</a:t>
            </a:r>
            <a:r>
              <a:rPr lang="en-US" sz="1800" b="1" dirty="0">
                <a:solidFill>
                  <a:schemeClr val="accent5"/>
                </a:solidFill>
                <a:latin typeface="Consolas" charset="0"/>
                <a:ea typeface="Consolas" charset="0"/>
                <a:cs typeface="Consolas" charset="0"/>
              </a:rPr>
              <a:t> </a:t>
            </a:r>
            <a:r>
              <a:rPr lang="en-US" sz="1800" b="1" dirty="0">
                <a:latin typeface="Consolas" charset="0"/>
                <a:ea typeface="Consolas" charset="0"/>
                <a:cs typeface="Consolas" charset="0"/>
              </a:rPr>
              <a:t>= show  </a:t>
            </a:r>
            <a:r>
              <a:rPr lang="en-US" sz="1800" b="1" dirty="0">
                <a:solidFill>
                  <a:schemeClr val="accent1"/>
                </a:solidFill>
                <a:latin typeface="Consolas" charset="0"/>
                <a:ea typeface="Consolas" charset="0"/>
                <a:cs typeface="Consolas" charset="0"/>
              </a:rPr>
              <a:t>:: [String] -&gt; String</a:t>
            </a:r>
            <a:endParaRPr lang="en-US" sz="1800" b="1" dirty="0">
              <a:latin typeface="Consolas" charset="0"/>
              <a:ea typeface="Consolas" charset="0"/>
              <a:cs typeface="Consolas" charset="0"/>
            </a:endParaRPr>
          </a:p>
          <a:p>
            <a:pPr marL="0" indent="0">
              <a:buNone/>
            </a:pPr>
            <a:endParaRPr lang="en-US" sz="1200" b="1" dirty="0">
              <a:solidFill>
                <a:schemeClr val="accent1"/>
              </a:solidFill>
              <a:latin typeface="Consolas" charset="0"/>
              <a:ea typeface="Consolas" charset="0"/>
              <a:cs typeface="Consolas" charset="0"/>
            </a:endParaRPr>
          </a:p>
        </p:txBody>
      </p:sp>
    </p:spTree>
    <p:extLst>
      <p:ext uri="{BB962C8B-B14F-4D97-AF65-F5344CB8AC3E}">
        <p14:creationId xmlns:p14="http://schemas.microsoft.com/office/powerpoint/2010/main" val="719978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GHC's take: Singletons</a:t>
            </a:r>
          </a:p>
        </p:txBody>
      </p:sp>
      <p:sp>
        <p:nvSpPr>
          <p:cNvPr id="3" name="Content Placeholder 2"/>
          <p:cNvSpPr>
            <a:spLocks noGrp="1"/>
          </p:cNvSpPr>
          <p:nvPr>
            <p:ph idx="1"/>
          </p:nvPr>
        </p:nvSpPr>
        <p:spPr>
          <a:xfrm>
            <a:off x="628650" y="945024"/>
            <a:ext cx="7905750" cy="2426249"/>
          </a:xfrm>
          <a:ln>
            <a:noFill/>
          </a:ln>
        </p:spPr>
        <p:txBody>
          <a:bodyPr>
            <a:noAutofit/>
          </a:bodyPr>
          <a:lstStyle/>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 </a:t>
            </a:r>
            <a:r>
              <a:rPr lang="en-US" sz="1800" b="1" dirty="0">
                <a:solidFill>
                  <a:schemeClr val="accent5"/>
                </a:solidFill>
                <a:latin typeface="Consolas" charset="0"/>
                <a:ea typeface="Consolas" charset="0"/>
                <a:cs typeface="Consolas" charset="0"/>
              </a:rPr>
              <a:t>Sing </a:t>
            </a:r>
            <a:r>
              <a:rPr lang="en-US" sz="1800" b="1" dirty="0">
                <a:latin typeface="Consolas" charset="0"/>
                <a:ea typeface="Consolas" charset="0"/>
                <a:cs typeface="Consolas" charset="0"/>
              </a:rPr>
              <a:t>k -&gt; </a:t>
            </a:r>
            <a:r>
              <a:rPr lang="en-US" sz="1800" b="1" dirty="0">
                <a:solidFill>
                  <a:schemeClr val="accent5"/>
                </a:solidFill>
                <a:latin typeface="Consolas" charset="0"/>
                <a:ea typeface="Consolas" charset="0"/>
                <a:cs typeface="Consolas" charset="0"/>
              </a:rPr>
              <a:t>Sing </a:t>
            </a:r>
            <a:r>
              <a:rPr lang="en-US" sz="1800" b="1" dirty="0">
                <a:latin typeface="Consolas" charset="0"/>
                <a:ea typeface="Consolas" charset="0"/>
                <a:cs typeface="Consolas" charset="0"/>
              </a:rPr>
              <a:t>o -&gt; Entry k o -&gt; String</a:t>
            </a:r>
          </a:p>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k o (E x) = </a:t>
            </a:r>
            <a:r>
              <a:rPr lang="en-US" sz="1800" b="1" dirty="0" err="1">
                <a:latin typeface="Consolas" charset="0"/>
                <a:ea typeface="Consolas" charset="0"/>
                <a:cs typeface="Consolas" charset="0"/>
              </a:rPr>
              <a:t>showSym</a:t>
            </a:r>
            <a:r>
              <a:rPr lang="en-US" sz="1800" b="1" dirty="0">
                <a:latin typeface="Consolas" charset="0"/>
                <a:ea typeface="Consolas" charset="0"/>
                <a:cs typeface="Consolas" charset="0"/>
              </a:rPr>
              <a:t> k ++ "=" ++ </a:t>
            </a: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 x</a:t>
            </a:r>
            <a:r>
              <a:rPr lang="en-US" sz="1800" b="1" dirty="0">
                <a:solidFill>
                  <a:schemeClr val="accent3"/>
                </a:solidFill>
                <a:latin typeface="Consolas" charset="0"/>
                <a:ea typeface="Consolas" charset="0"/>
                <a:cs typeface="Consolas" charset="0"/>
              </a:rPr>
              <a:t>    </a:t>
            </a:r>
          </a:p>
          <a:p>
            <a:pPr marL="0" indent="0">
              <a:buNone/>
            </a:pPr>
            <a:r>
              <a:rPr lang="en-US" sz="12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 </a:t>
            </a:r>
            <a:r>
              <a:rPr lang="en-US" sz="1800" b="1" dirty="0">
                <a:solidFill>
                  <a:schemeClr val="accent5"/>
                </a:solidFill>
                <a:latin typeface="Consolas" charset="0"/>
                <a:ea typeface="Consolas" charset="0"/>
                <a:cs typeface="Consolas" charset="0"/>
              </a:rPr>
              <a:t>Sing </a:t>
            </a:r>
            <a:r>
              <a:rPr lang="en-US" sz="1800" b="1" dirty="0">
                <a:latin typeface="Consolas" charset="0"/>
                <a:ea typeface="Consolas" charset="0"/>
                <a:cs typeface="Consolas" charset="0"/>
              </a:rPr>
              <a:t>o -&gt; OT o -&gt; String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SOnce</a:t>
            </a:r>
            <a:r>
              <a:rPr lang="en-US" sz="1800" b="1" dirty="0">
                <a:latin typeface="Consolas" charset="0"/>
                <a:ea typeface="Consolas" charset="0"/>
                <a:cs typeface="Consolas" charset="0"/>
              </a:rPr>
              <a:t> = show</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SOpt</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 = show</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SMany</a:t>
            </a:r>
            <a:r>
              <a:rPr lang="en-US" sz="1800" b="1" dirty="0">
                <a:latin typeface="Consolas" charset="0"/>
                <a:ea typeface="Consolas" charset="0"/>
                <a:cs typeface="Consolas" charset="0"/>
              </a:rPr>
              <a:t> = show</a:t>
            </a:r>
            <a:endParaRPr lang="en-US" sz="1800" b="1" i="1" dirty="0">
              <a:solidFill>
                <a:schemeClr val="accent5"/>
              </a:solidFill>
              <a:latin typeface="Consolas" charset="0"/>
              <a:ea typeface="Consolas" charset="0"/>
              <a:cs typeface="Consolas" charset="0"/>
            </a:endParaRPr>
          </a:p>
          <a:p>
            <a:pPr marL="0" indent="0">
              <a:buNone/>
            </a:pPr>
            <a:endParaRPr lang="en-US" sz="1200" b="1" i="1" dirty="0">
              <a:solidFill>
                <a:schemeClr val="accent5"/>
              </a:solidFill>
              <a:latin typeface="Consolas" charset="0"/>
              <a:ea typeface="Consolas" charset="0"/>
              <a:cs typeface="Consolas" charset="0"/>
            </a:endParaRPr>
          </a:p>
        </p:txBody>
      </p:sp>
      <p:sp>
        <p:nvSpPr>
          <p:cNvPr id="4" name="TextBox 3">
            <a:extLst>
              <a:ext uri="{FF2B5EF4-FFF2-40B4-BE49-F238E27FC236}">
                <a16:creationId xmlns:a16="http://schemas.microsoft.com/office/drawing/2014/main" id="{80BF760D-B639-6F4C-B84E-7A661E0DD1F6}"/>
              </a:ext>
            </a:extLst>
          </p:cNvPr>
          <p:cNvSpPr txBox="1"/>
          <p:nvPr/>
        </p:nvSpPr>
        <p:spPr>
          <a:xfrm>
            <a:off x="4128655" y="2540000"/>
            <a:ext cx="4616970" cy="1477328"/>
          </a:xfrm>
          <a:prstGeom prst="rect">
            <a:avLst/>
          </a:prstGeom>
          <a:noFill/>
        </p:spPr>
        <p:txBody>
          <a:bodyPr wrap="none" rtlCol="0">
            <a:spAutoFit/>
          </a:bodyPr>
          <a:lstStyle/>
          <a:p>
            <a:r>
              <a:rPr lang="en-US" b="1" i="1" dirty="0">
                <a:solidFill>
                  <a:schemeClr val="accent5"/>
                </a:solidFill>
                <a:latin typeface="Consolas" charset="0"/>
                <a:ea typeface="Consolas" charset="0"/>
                <a:cs typeface="Consolas" charset="0"/>
              </a:rPr>
              <a:t>data instance Sing (o :: </a:t>
            </a:r>
            <a:r>
              <a:rPr lang="en-US" b="1" i="1" dirty="0" err="1">
                <a:solidFill>
                  <a:schemeClr val="accent5"/>
                </a:solidFill>
                <a:latin typeface="Consolas" charset="0"/>
                <a:ea typeface="Consolas" charset="0"/>
                <a:cs typeface="Consolas" charset="0"/>
              </a:rPr>
              <a:t>Occ</a:t>
            </a:r>
            <a:r>
              <a:rPr lang="en-US" b="1" i="1" dirty="0">
                <a:solidFill>
                  <a:schemeClr val="accent5"/>
                </a:solidFill>
                <a:latin typeface="Consolas" charset="0"/>
                <a:ea typeface="Consolas" charset="0"/>
                <a:cs typeface="Consolas" charset="0"/>
              </a:rPr>
              <a:t>) where</a:t>
            </a:r>
          </a:p>
          <a:p>
            <a:r>
              <a:rPr lang="en-US" b="1" i="1" dirty="0">
                <a:solidFill>
                  <a:schemeClr val="accent5"/>
                </a:solidFill>
                <a:latin typeface="Consolas" charset="0"/>
                <a:ea typeface="Consolas" charset="0"/>
                <a:cs typeface="Consolas" charset="0"/>
              </a:rPr>
              <a:t>   </a:t>
            </a:r>
            <a:r>
              <a:rPr lang="en-US" b="1" i="1" dirty="0" err="1">
                <a:solidFill>
                  <a:schemeClr val="accent5"/>
                </a:solidFill>
                <a:latin typeface="Consolas" charset="0"/>
                <a:ea typeface="Consolas" charset="0"/>
                <a:cs typeface="Consolas" charset="0"/>
              </a:rPr>
              <a:t>SOnce</a:t>
            </a:r>
            <a:r>
              <a:rPr lang="en-US" b="1" i="1" dirty="0">
                <a:solidFill>
                  <a:schemeClr val="accent5"/>
                </a:solidFill>
                <a:latin typeface="Consolas" charset="0"/>
                <a:ea typeface="Consolas" charset="0"/>
                <a:cs typeface="Consolas" charset="0"/>
              </a:rPr>
              <a:t> :: Sing Once</a:t>
            </a:r>
          </a:p>
          <a:p>
            <a:r>
              <a:rPr lang="en-US" b="1" i="1" dirty="0">
                <a:solidFill>
                  <a:schemeClr val="accent5"/>
                </a:solidFill>
                <a:latin typeface="Consolas" charset="0"/>
                <a:ea typeface="Consolas" charset="0"/>
                <a:cs typeface="Consolas" charset="0"/>
              </a:rPr>
              <a:t>   </a:t>
            </a:r>
            <a:r>
              <a:rPr lang="en-US" b="1" i="1" dirty="0" err="1">
                <a:solidFill>
                  <a:schemeClr val="accent5"/>
                </a:solidFill>
                <a:latin typeface="Consolas" charset="0"/>
                <a:ea typeface="Consolas" charset="0"/>
                <a:cs typeface="Consolas" charset="0"/>
              </a:rPr>
              <a:t>SOpt</a:t>
            </a:r>
            <a:r>
              <a:rPr lang="en-US" b="1" i="1" dirty="0">
                <a:solidFill>
                  <a:schemeClr val="accent5"/>
                </a:solidFill>
                <a:latin typeface="Consolas" charset="0"/>
                <a:ea typeface="Consolas" charset="0"/>
                <a:cs typeface="Consolas" charset="0"/>
              </a:rPr>
              <a:t>  :: Sing </a:t>
            </a:r>
            <a:r>
              <a:rPr lang="en-US" b="1" i="1" dirty="0" err="1">
                <a:solidFill>
                  <a:schemeClr val="accent5"/>
                </a:solidFill>
                <a:latin typeface="Consolas" charset="0"/>
                <a:ea typeface="Consolas" charset="0"/>
                <a:cs typeface="Consolas" charset="0"/>
              </a:rPr>
              <a:t>Opt</a:t>
            </a:r>
            <a:endParaRPr lang="en-US" b="1" i="1" dirty="0">
              <a:solidFill>
                <a:schemeClr val="accent5"/>
              </a:solidFill>
              <a:latin typeface="Consolas" charset="0"/>
              <a:ea typeface="Consolas" charset="0"/>
              <a:cs typeface="Consolas" charset="0"/>
            </a:endParaRPr>
          </a:p>
          <a:p>
            <a:r>
              <a:rPr lang="en-US" b="1" i="1" dirty="0">
                <a:solidFill>
                  <a:schemeClr val="accent5"/>
                </a:solidFill>
                <a:latin typeface="Consolas" charset="0"/>
                <a:ea typeface="Consolas" charset="0"/>
                <a:cs typeface="Consolas" charset="0"/>
              </a:rPr>
              <a:t>   </a:t>
            </a:r>
            <a:r>
              <a:rPr lang="en-US" b="1" i="1" dirty="0" err="1">
                <a:solidFill>
                  <a:schemeClr val="accent5"/>
                </a:solidFill>
                <a:latin typeface="Consolas" charset="0"/>
                <a:ea typeface="Consolas" charset="0"/>
                <a:cs typeface="Consolas" charset="0"/>
              </a:rPr>
              <a:t>SMany</a:t>
            </a:r>
            <a:r>
              <a:rPr lang="en-US" b="1" i="1" dirty="0">
                <a:solidFill>
                  <a:schemeClr val="accent5"/>
                </a:solidFill>
                <a:latin typeface="Consolas" charset="0"/>
                <a:ea typeface="Consolas" charset="0"/>
                <a:cs typeface="Consolas" charset="0"/>
              </a:rPr>
              <a:t> :: Sing Many</a:t>
            </a:r>
          </a:p>
          <a:p>
            <a:endParaRPr lang="en-US" dirty="0"/>
          </a:p>
        </p:txBody>
      </p:sp>
    </p:spTree>
    <p:extLst>
      <p:ext uri="{BB962C8B-B14F-4D97-AF65-F5344CB8AC3E}">
        <p14:creationId xmlns:p14="http://schemas.microsoft.com/office/powerpoint/2010/main" val="6096879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752293" y="458193"/>
            <a:ext cx="5362757" cy="1157133"/>
          </a:xfrm>
        </p:spPr>
        <p:txBody>
          <a:bodyPr>
            <a:noAutofit/>
          </a:bodyPr>
          <a:lstStyle/>
          <a:p>
            <a:r>
              <a:rPr lang="en-US" sz="2800" dirty="0">
                <a:latin typeface="Zapfino" charset="0"/>
                <a:ea typeface="Zapfino" charset="0"/>
                <a:cs typeface="Zapfino" charset="0"/>
              </a:rPr>
              <a:t>Equivalence proofs</a:t>
            </a:r>
          </a:p>
        </p:txBody>
      </p:sp>
      <p:sp>
        <p:nvSpPr>
          <p:cNvPr id="5" name="Subtitle 4"/>
          <p:cNvSpPr>
            <a:spLocks noGrp="1"/>
          </p:cNvSpPr>
          <p:nvPr>
            <p:ph type="subTitle" idx="1"/>
          </p:nvPr>
        </p:nvSpPr>
        <p:spPr/>
        <p:txBody>
          <a:bodyPr>
            <a:normAutofit fontScale="85000" lnSpcReduction="10000"/>
          </a:bodyPr>
          <a:lstStyle/>
          <a:p>
            <a:r>
              <a:rPr lang="en-US" dirty="0"/>
              <a:t>Type checker must reason about program equivalence, and sometimes needs help</a:t>
            </a:r>
          </a:p>
        </p:txBody>
      </p:sp>
    </p:spTree>
    <p:extLst>
      <p:ext uri="{BB962C8B-B14F-4D97-AF65-F5344CB8AC3E}">
        <p14:creationId xmlns:p14="http://schemas.microsoft.com/office/powerpoint/2010/main" val="18103456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with type indices</a:t>
            </a:r>
          </a:p>
        </p:txBody>
      </p:sp>
      <p:sp>
        <p:nvSpPr>
          <p:cNvPr id="3" name="Content Placeholder 2"/>
          <p:cNvSpPr>
            <a:spLocks noGrp="1"/>
          </p:cNvSpPr>
          <p:nvPr>
            <p:ph idx="1"/>
          </p:nvPr>
        </p:nvSpPr>
        <p:spPr>
          <a:noFill/>
          <a:ln>
            <a:noFill/>
          </a:ln>
        </p:spPr>
        <p:style>
          <a:lnRef idx="2">
            <a:schemeClr val="accent6"/>
          </a:lnRef>
          <a:fillRef idx="1">
            <a:schemeClr val="lt1"/>
          </a:fillRef>
          <a:effectRef idx="0">
            <a:schemeClr val="accent6"/>
          </a:effectRef>
          <a:fontRef idx="minor">
            <a:schemeClr val="dk1"/>
          </a:fontRef>
        </p:style>
        <p:txBody>
          <a:bodyPr>
            <a:noAutofit/>
          </a:bodyPr>
          <a:lstStyle/>
          <a:p>
            <a:pPr>
              <a:spcBef>
                <a:spcPts val="150"/>
              </a:spcBef>
              <a:buNone/>
            </a:pPr>
            <a:r>
              <a:rPr lang="en-US" sz="2000" b="1" dirty="0">
                <a:solidFill>
                  <a:schemeClr val="accent3"/>
                </a:solidFill>
                <a:latin typeface="Consolas"/>
                <a:ea typeface="Osaka"/>
                <a:cs typeface="Consolas"/>
              </a:rPr>
              <a:t>data</a:t>
            </a:r>
            <a:r>
              <a:rPr lang="en-US" sz="2000" b="1" dirty="0">
                <a:latin typeface="Consolas"/>
                <a:ea typeface="Osaka"/>
                <a:cs typeface="Consolas"/>
              </a:rPr>
              <a:t> RE </a:t>
            </a:r>
            <a:r>
              <a:rPr lang="en-US" sz="2000" b="1" dirty="0">
                <a:solidFill>
                  <a:schemeClr val="tx1"/>
                </a:solidFill>
                <a:latin typeface="Consolas"/>
                <a:ea typeface="Osaka"/>
                <a:cs typeface="Consolas"/>
              </a:rPr>
              <a:t>::</a:t>
            </a:r>
            <a:r>
              <a:rPr lang="en-US" sz="2000" b="1" dirty="0">
                <a:solidFill>
                  <a:schemeClr val="accent5"/>
                </a:solidFill>
                <a:latin typeface="Consolas"/>
                <a:ea typeface="Osaka"/>
                <a:cs typeface="Consolas"/>
              </a:rPr>
              <a:t> </a:t>
            </a:r>
            <a:r>
              <a:rPr lang="en-US" sz="2000" b="1" dirty="0" err="1">
                <a:solidFill>
                  <a:schemeClr val="accent5"/>
                </a:solidFill>
                <a:latin typeface="Consolas"/>
                <a:ea typeface="Osaka"/>
                <a:cs typeface="Consolas"/>
              </a:rPr>
              <a:t>OccMap</a:t>
            </a:r>
            <a:r>
              <a:rPr lang="en-US" sz="2000" b="1" dirty="0">
                <a:solidFill>
                  <a:schemeClr val="tx1"/>
                </a:solidFill>
                <a:latin typeface="Consolas"/>
                <a:ea typeface="Osaka"/>
                <a:cs typeface="Consolas"/>
              </a:rPr>
              <a:t> -&gt; Type</a:t>
            </a:r>
            <a:r>
              <a:rPr lang="en-US" sz="2000" b="1" dirty="0">
                <a:solidFill>
                  <a:schemeClr val="accent5"/>
                </a:solidFill>
                <a:latin typeface="Consolas"/>
                <a:ea typeface="Osaka"/>
                <a:cs typeface="Consolas"/>
              </a:rPr>
              <a:t> </a:t>
            </a:r>
            <a:r>
              <a:rPr lang="en-US" sz="2000" b="1" dirty="0">
                <a:latin typeface="Consolas"/>
                <a:ea typeface="Osaka"/>
                <a:cs typeface="Consolas"/>
              </a:rPr>
              <a:t> </a:t>
            </a:r>
            <a:r>
              <a:rPr lang="en-US" sz="2000" b="1" dirty="0">
                <a:solidFill>
                  <a:schemeClr val="accent3"/>
                </a:solidFill>
                <a:latin typeface="Consolas"/>
                <a:ea typeface="Osaka"/>
                <a:cs typeface="Consolas"/>
              </a:rPr>
              <a:t>where</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 RE </a:t>
            </a:r>
            <a:r>
              <a:rPr lang="en-US" sz="2000" b="1" dirty="0">
                <a:solidFill>
                  <a:schemeClr val="accent5"/>
                </a:solidFill>
                <a:latin typeface="Consolas"/>
                <a:ea typeface="Osaka"/>
                <a:cs typeface="Consolas"/>
              </a:rPr>
              <a:t>'[]</a:t>
            </a:r>
          </a:p>
          <a:p>
            <a:pPr>
              <a:spcBef>
                <a:spcPts val="150"/>
              </a:spcBef>
              <a:buNone/>
            </a:pPr>
            <a:r>
              <a:rPr lang="en-US" sz="2000" b="1" dirty="0">
                <a:solidFill>
                  <a:schemeClr val="accent4"/>
                </a:solidFill>
                <a:latin typeface="Consolas"/>
                <a:ea typeface="Osaka"/>
                <a:cs typeface="Consolas"/>
              </a:rPr>
              <a:t>  </a:t>
            </a:r>
            <a:r>
              <a:rPr lang="en-US" sz="2000" b="1" dirty="0" err="1">
                <a:solidFill>
                  <a:schemeClr val="accent4"/>
                </a:solidFill>
                <a:latin typeface="Consolas"/>
                <a:ea typeface="Osaka"/>
                <a:cs typeface="Consolas"/>
              </a:rPr>
              <a:t>Rseq</a:t>
            </a:r>
            <a:r>
              <a:rPr lang="en-US" sz="2000" b="1" dirty="0">
                <a:latin typeface="Consolas"/>
                <a:ea typeface="Osaka"/>
                <a:cs typeface="Consolas"/>
              </a:rPr>
              <a:t>   :: RE </a:t>
            </a:r>
            <a:r>
              <a:rPr lang="en-US" sz="2000" b="1" dirty="0">
                <a:solidFill>
                  <a:schemeClr val="accent5"/>
                </a:solidFill>
                <a:latin typeface="Consolas"/>
                <a:ea typeface="Osaka"/>
                <a:cs typeface="Consolas"/>
              </a:rPr>
              <a:t>s1</a:t>
            </a:r>
            <a:r>
              <a:rPr lang="en-US" sz="2000" b="1" dirty="0">
                <a:latin typeface="Consolas"/>
                <a:ea typeface="Osaka"/>
                <a:cs typeface="Consolas"/>
              </a:rPr>
              <a:t> -&gt; RE </a:t>
            </a:r>
            <a:r>
              <a:rPr lang="en-US" sz="2000" b="1" dirty="0">
                <a:solidFill>
                  <a:schemeClr val="accent5"/>
                </a:solidFill>
                <a:latin typeface="Consolas"/>
                <a:ea typeface="Osaka"/>
                <a:cs typeface="Consolas"/>
              </a:rPr>
              <a:t>s2</a:t>
            </a:r>
            <a:r>
              <a:rPr lang="en-US" sz="2000" b="1" dirty="0">
                <a:latin typeface="Consolas"/>
                <a:ea typeface="Osaka"/>
                <a:cs typeface="Consolas"/>
              </a:rPr>
              <a:t> -&gt; RE </a:t>
            </a:r>
            <a:r>
              <a:rPr lang="en-US" sz="2000" b="1" dirty="0">
                <a:solidFill>
                  <a:schemeClr val="accent5"/>
                </a:solidFill>
                <a:latin typeface="Consolas"/>
                <a:ea typeface="Osaka"/>
                <a:cs typeface="Consolas"/>
              </a:rPr>
              <a:t>(Merge s1 s2)</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latin typeface="Consolas"/>
                <a:ea typeface="Osaka"/>
                <a:cs typeface="Consolas"/>
              </a:rPr>
              <a:t>  :: RE </a:t>
            </a:r>
            <a:r>
              <a:rPr lang="en-US" sz="2000" b="1" dirty="0">
                <a:solidFill>
                  <a:schemeClr val="accent5"/>
                </a:solidFill>
                <a:latin typeface="Consolas"/>
                <a:ea typeface="Osaka"/>
                <a:cs typeface="Consolas"/>
              </a:rPr>
              <a:t>s</a:t>
            </a:r>
            <a:r>
              <a:rPr lang="en-US" sz="2000" b="1" dirty="0">
                <a:latin typeface="Consolas"/>
                <a:ea typeface="Osaka"/>
                <a:cs typeface="Consolas"/>
              </a:rPr>
              <a:t> -&gt; RE </a:t>
            </a:r>
            <a:r>
              <a:rPr lang="en-US" sz="2000" b="1" dirty="0">
                <a:solidFill>
                  <a:schemeClr val="accent5"/>
                </a:solidFill>
                <a:latin typeface="Consolas"/>
                <a:ea typeface="Osaka"/>
                <a:cs typeface="Consolas"/>
              </a:rPr>
              <a:t>(Repeat s)</a:t>
            </a:r>
            <a:r>
              <a:rPr lang="en-US" sz="2000" b="1" dirty="0">
                <a:latin typeface="Consolas"/>
                <a:ea typeface="Osaka"/>
                <a:cs typeface="Consolas"/>
              </a:rPr>
              <a:t> </a:t>
            </a:r>
          </a:p>
          <a:p>
            <a:pPr>
              <a:spcBef>
                <a:spcPts val="150"/>
              </a:spcBef>
              <a:buNone/>
            </a:pPr>
            <a:r>
              <a:rPr lang="en-US" sz="2000" b="1" dirty="0">
                <a:latin typeface="Consolas"/>
                <a:ea typeface="Osaka"/>
                <a:cs typeface="Consolas"/>
              </a:rPr>
              <a:t>  </a:t>
            </a:r>
            <a:r>
              <a:rPr lang="mr-IN" sz="2000" b="1" dirty="0">
                <a:latin typeface="Consolas"/>
                <a:ea typeface="Osaka"/>
                <a:cs typeface="Consolas"/>
              </a:rPr>
              <a:t>…</a:t>
            </a:r>
            <a:endParaRPr lang="en-US" sz="2000" b="1" dirty="0">
              <a:latin typeface="Consolas"/>
              <a:ea typeface="Osaka"/>
              <a:cs typeface="Consolas"/>
            </a:endParaRPr>
          </a:p>
          <a:p>
            <a:pPr>
              <a:spcBef>
                <a:spcPts val="150"/>
              </a:spcBef>
              <a:buNone/>
            </a:pPr>
            <a:endParaRPr lang="en-US" sz="2000" b="1" dirty="0">
              <a:latin typeface="Consolas"/>
              <a:ea typeface="Osaka"/>
              <a:cs typeface="Consolas"/>
            </a:endParaRP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 RE </a:t>
            </a:r>
            <a:r>
              <a:rPr lang="en-US" sz="2000" b="1" dirty="0">
                <a:solidFill>
                  <a:schemeClr val="accent5"/>
                </a:solidFill>
                <a:latin typeface="Consolas"/>
                <a:ea typeface="Osaka"/>
                <a:cs typeface="Consolas"/>
              </a:rPr>
              <a:t>s1</a:t>
            </a:r>
            <a:r>
              <a:rPr lang="en-US" sz="2000" b="1" dirty="0">
                <a:latin typeface="Consolas"/>
                <a:ea typeface="Osaka"/>
                <a:cs typeface="Consolas"/>
              </a:rPr>
              <a:t> -&gt; RE </a:t>
            </a:r>
            <a:r>
              <a:rPr lang="en-US" sz="2000" b="1" dirty="0">
                <a:solidFill>
                  <a:schemeClr val="accent5"/>
                </a:solidFill>
                <a:latin typeface="Consolas"/>
                <a:ea typeface="Osaka"/>
                <a:cs typeface="Consolas"/>
              </a:rPr>
              <a:t>s2</a:t>
            </a:r>
            <a:r>
              <a:rPr lang="en-US" sz="2000" b="1" dirty="0">
                <a:latin typeface="Consolas"/>
                <a:ea typeface="Osaka"/>
                <a:cs typeface="Consolas"/>
              </a:rPr>
              <a:t> -&gt; RE </a:t>
            </a:r>
            <a:r>
              <a:rPr lang="en-US" sz="2000" b="1" dirty="0">
                <a:solidFill>
                  <a:schemeClr val="accent5"/>
                </a:solidFill>
                <a:latin typeface="Consolas"/>
                <a:ea typeface="Osaka"/>
                <a:cs typeface="Consolas"/>
              </a:rPr>
              <a:t>(Merge s1 s2)</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r2 = r2</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r1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 r1</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r1 r2     = </a:t>
            </a:r>
            <a:r>
              <a:rPr lang="en-US" sz="2000" b="1" dirty="0" err="1">
                <a:solidFill>
                  <a:schemeClr val="accent4"/>
                </a:solidFill>
                <a:latin typeface="Consolas"/>
                <a:ea typeface="Osaka"/>
                <a:cs typeface="Consolas"/>
              </a:rPr>
              <a:t>Rseq</a:t>
            </a:r>
            <a:r>
              <a:rPr lang="en-US" sz="2000" b="1" dirty="0">
                <a:solidFill>
                  <a:schemeClr val="accent4"/>
                </a:solidFill>
                <a:latin typeface="Consolas"/>
                <a:ea typeface="Osaka"/>
                <a:cs typeface="Consolas"/>
              </a:rPr>
              <a:t> </a:t>
            </a:r>
            <a:r>
              <a:rPr lang="en-US" sz="2000" b="1" dirty="0">
                <a:latin typeface="Consolas"/>
                <a:ea typeface="Osaka"/>
                <a:cs typeface="Consolas"/>
              </a:rPr>
              <a:t>r1 r2</a:t>
            </a:r>
          </a:p>
        </p:txBody>
      </p:sp>
      <p:sp>
        <p:nvSpPr>
          <p:cNvPr id="5" name="TextBox 4"/>
          <p:cNvSpPr txBox="1"/>
          <p:nvPr/>
        </p:nvSpPr>
        <p:spPr>
          <a:xfrm>
            <a:off x="3517600" y="3004118"/>
            <a:ext cx="2970685" cy="369332"/>
          </a:xfrm>
          <a:prstGeom prst="rect">
            <a:avLst/>
          </a:prstGeom>
          <a:noFill/>
        </p:spPr>
        <p:txBody>
          <a:bodyPr wrap="none" rtlCol="0">
            <a:spAutoFit/>
          </a:bodyPr>
          <a:lstStyle/>
          <a:p>
            <a:r>
              <a:rPr lang="en-US" b="1" dirty="0">
                <a:solidFill>
                  <a:schemeClr val="accent1"/>
                </a:solidFill>
                <a:latin typeface="Consolas"/>
                <a:ea typeface="Osaka"/>
                <a:cs typeface="Consolas"/>
              </a:rPr>
              <a:t>-- Merge '[] s2 ~ s2  </a:t>
            </a:r>
          </a:p>
        </p:txBody>
      </p:sp>
    </p:spTree>
    <p:extLst>
      <p:ext uri="{BB962C8B-B14F-4D97-AF65-F5344CB8AC3E}">
        <p14:creationId xmlns:p14="http://schemas.microsoft.com/office/powerpoint/2010/main" val="1965509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with type indices</a:t>
            </a:r>
          </a:p>
        </p:txBody>
      </p:sp>
      <p:sp>
        <p:nvSpPr>
          <p:cNvPr id="3" name="Content Placeholder 2"/>
          <p:cNvSpPr>
            <a:spLocks noGrp="1"/>
          </p:cNvSpPr>
          <p:nvPr>
            <p:ph idx="1"/>
          </p:nvPr>
        </p:nvSpPr>
        <p:spPr>
          <a:xfrm>
            <a:off x="526761" y="933450"/>
            <a:ext cx="8090477" cy="3338425"/>
          </a:xfrm>
          <a:ln>
            <a:noFill/>
          </a:ln>
        </p:spPr>
        <p:style>
          <a:lnRef idx="2">
            <a:schemeClr val="accent6"/>
          </a:lnRef>
          <a:fillRef idx="1">
            <a:schemeClr val="lt1"/>
          </a:fillRef>
          <a:effectRef idx="0">
            <a:schemeClr val="accent6"/>
          </a:effectRef>
          <a:fontRef idx="minor">
            <a:schemeClr val="dk1"/>
          </a:fontRef>
        </p:style>
        <p:txBody>
          <a:bodyPr>
            <a:noAutofit/>
          </a:bodyPr>
          <a:lstStyle/>
          <a:p>
            <a:pPr>
              <a:buNone/>
            </a:pPr>
            <a:r>
              <a:rPr lang="en-US" sz="2000" b="1" dirty="0" err="1">
                <a:latin typeface="Consolas"/>
                <a:ea typeface="Osaka"/>
                <a:cs typeface="Consolas"/>
              </a:rPr>
              <a:t>rstar</a:t>
            </a:r>
            <a:r>
              <a:rPr lang="en-US" sz="2000" b="1" dirty="0">
                <a:latin typeface="Consolas"/>
                <a:ea typeface="Osaka"/>
                <a:cs typeface="Consolas"/>
              </a:rPr>
              <a:t> :: RE s -&gt; RE (</a:t>
            </a:r>
            <a:r>
              <a:rPr lang="en-US" sz="2000" b="1" dirty="0">
                <a:solidFill>
                  <a:schemeClr val="accent4"/>
                </a:solidFill>
                <a:latin typeface="Consolas"/>
                <a:ea typeface="Osaka"/>
                <a:cs typeface="Consolas"/>
              </a:rPr>
              <a:t>Repeat</a:t>
            </a:r>
            <a:r>
              <a:rPr lang="en-US" sz="2000" b="1" dirty="0">
                <a:latin typeface="Consolas"/>
                <a:ea typeface="Osaka"/>
                <a:cs typeface="Consolas"/>
              </a:rPr>
              <a:t> s)</a:t>
            </a: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latin typeface="Consolas"/>
                <a:ea typeface="Osaka"/>
                <a:cs typeface="Consolas"/>
              </a:rPr>
              <a:t>    = </a:t>
            </a:r>
            <a:r>
              <a:rPr lang="en-US" sz="2000" b="1" dirty="0" err="1">
                <a:solidFill>
                  <a:schemeClr val="accent4"/>
                </a:solidFill>
                <a:latin typeface="Consolas"/>
                <a:ea typeface="Osaka"/>
                <a:cs typeface="Consolas"/>
              </a:rPr>
              <a:t>Rempty</a:t>
            </a:r>
            <a:r>
              <a:rPr lang="en-US" sz="2000" b="1" dirty="0">
                <a:latin typeface="Consolas"/>
                <a:ea typeface="Osaka"/>
                <a:cs typeface="Consolas"/>
              </a:rPr>
              <a:t>   </a:t>
            </a:r>
            <a:r>
              <a:rPr lang="en-US" sz="2000" b="1" dirty="0">
                <a:solidFill>
                  <a:schemeClr val="accent1"/>
                </a:solidFill>
                <a:latin typeface="Consolas"/>
                <a:ea typeface="Osaka"/>
                <a:cs typeface="Consolas"/>
              </a:rPr>
              <a:t>-- need: Repeat '[] ~ '[]</a:t>
            </a: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a:t>
            </a:r>
            <a:endParaRPr lang="en-US" sz="2000" b="1" dirty="0">
              <a:solidFill>
                <a:srgbClr val="FF0000"/>
              </a:solidFill>
              <a:latin typeface="Consolas"/>
              <a:ea typeface="Osaka"/>
              <a:cs typeface="Consolas"/>
            </a:endParaRPr>
          </a:p>
          <a:p>
            <a:pPr>
              <a:buNone/>
            </a:pPr>
            <a:r>
              <a:rPr lang="en-US" sz="2000" b="1" dirty="0" err="1">
                <a:latin typeface="Consolas"/>
                <a:ea typeface="Osaka"/>
                <a:cs typeface="Consolas"/>
              </a:rPr>
              <a:t>rstar</a:t>
            </a:r>
            <a:r>
              <a:rPr lang="en-US" sz="2000" b="1" dirty="0">
                <a:latin typeface="Consolas"/>
                <a:ea typeface="Osaka"/>
                <a:cs typeface="Consolas"/>
              </a:rPr>
              <a:t> 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a:t>
            </a:r>
          </a:p>
        </p:txBody>
      </p:sp>
      <p:sp>
        <p:nvSpPr>
          <p:cNvPr id="4" name="TextBox 3"/>
          <p:cNvSpPr txBox="1"/>
          <p:nvPr/>
        </p:nvSpPr>
        <p:spPr>
          <a:xfrm>
            <a:off x="4178275" y="1867535"/>
            <a:ext cx="5529078" cy="677108"/>
          </a:xfrm>
          <a:prstGeom prst="rect">
            <a:avLst/>
          </a:prstGeom>
          <a:noFill/>
        </p:spPr>
        <p:txBody>
          <a:bodyPr wrap="none" rtlCol="0">
            <a:spAutoFit/>
          </a:bodyPr>
          <a:lstStyle/>
          <a:p>
            <a:r>
              <a:rPr lang="en-US" sz="2000" dirty="0">
                <a:latin typeface="Consolas" charset="0"/>
                <a:ea typeface="Consolas" charset="0"/>
                <a:cs typeface="Consolas" charset="0"/>
              </a:rPr>
              <a:t>   </a:t>
            </a:r>
            <a:r>
              <a:rPr lang="en-US" b="1" dirty="0">
                <a:solidFill>
                  <a:srgbClr val="FF0000"/>
                </a:solidFill>
                <a:latin typeface="Consolas" charset="0"/>
                <a:ea typeface="Consolas" charset="0"/>
                <a:cs typeface="Consolas" charset="0"/>
              </a:rPr>
              <a:t>Could not deduce: Repeat s ~ s      </a:t>
            </a:r>
          </a:p>
          <a:p>
            <a:r>
              <a:rPr lang="en-US" b="1" dirty="0">
                <a:solidFill>
                  <a:srgbClr val="FF0000"/>
                </a:solidFill>
                <a:latin typeface="Consolas" charset="0"/>
                <a:ea typeface="Consolas" charset="0"/>
                <a:cs typeface="Consolas" charset="0"/>
              </a:rPr>
              <a:t>    from the context: s ~ Repeat s1 </a:t>
            </a:r>
            <a:r>
              <a:rPr lang="en-US" sz="1600" b="1" dirty="0">
                <a:solidFill>
                  <a:srgbClr val="FF0000"/>
                </a:solidFill>
                <a:latin typeface="Consolas" charset="0"/>
                <a:ea typeface="Consolas" charset="0"/>
                <a:cs typeface="Consolas" charset="0"/>
              </a:rPr>
              <a:t>  </a:t>
            </a:r>
            <a:r>
              <a:rPr lang="en-US" sz="1600" dirty="0">
                <a:solidFill>
                  <a:srgbClr val="FF0000"/>
                </a:solidFill>
                <a:latin typeface="Consolas" charset="0"/>
                <a:ea typeface="Consolas" charset="0"/>
                <a:cs typeface="Consolas" charset="0"/>
              </a:rPr>
              <a:t>     </a:t>
            </a:r>
          </a:p>
        </p:txBody>
      </p:sp>
      <p:sp>
        <p:nvSpPr>
          <p:cNvPr id="5" name="TextBox 4"/>
          <p:cNvSpPr txBox="1"/>
          <p:nvPr/>
        </p:nvSpPr>
        <p:spPr>
          <a:xfrm>
            <a:off x="609600" y="2602662"/>
            <a:ext cx="5336717" cy="830997"/>
          </a:xfrm>
          <a:prstGeom prst="rect">
            <a:avLst/>
          </a:prstGeom>
          <a:noFill/>
        </p:spPr>
        <p:txBody>
          <a:bodyPr wrap="none" rtlCol="0">
            <a:spAutoFit/>
          </a:bodyPr>
          <a:lstStyle/>
          <a:p>
            <a:r>
              <a:rPr lang="en-US" sz="2400" dirty="0">
                <a:latin typeface="Tw Cen MT" charset="0"/>
                <a:ea typeface="Tw Cen MT" charset="0"/>
                <a:cs typeface="Tw Cen MT" charset="0"/>
              </a:rPr>
              <a:t>Need:  </a:t>
            </a:r>
            <a:r>
              <a:rPr lang="en-US" sz="2000" b="1" dirty="0">
                <a:solidFill>
                  <a:schemeClr val="accent1"/>
                </a:solidFill>
                <a:latin typeface="Consolas" charset="0"/>
                <a:ea typeface="Consolas" charset="0"/>
                <a:cs typeface="Consolas" charset="0"/>
              </a:rPr>
              <a:t>Repeat (Repeat s1) ~ Repeat s1</a:t>
            </a:r>
            <a:endParaRPr lang="en-US" sz="2400" b="1" dirty="0">
              <a:solidFill>
                <a:schemeClr val="accent1"/>
              </a:solidFill>
              <a:latin typeface="Consolas" charset="0"/>
              <a:ea typeface="Consolas" charset="0"/>
              <a:cs typeface="Consolas" charset="0"/>
            </a:endParaRPr>
          </a:p>
          <a:p>
            <a:r>
              <a:rPr lang="en-US" sz="2400" dirty="0">
                <a:latin typeface="Tw Cen MT" charset="0"/>
                <a:ea typeface="Tw Cen MT" charset="0"/>
                <a:cs typeface="Tw Cen MT" charset="0"/>
              </a:rPr>
              <a:t>Not true by definition.  But provable!</a:t>
            </a:r>
          </a:p>
        </p:txBody>
      </p:sp>
      <p:sp>
        <p:nvSpPr>
          <p:cNvPr id="7" name="TextBox 6"/>
          <p:cNvSpPr txBox="1"/>
          <p:nvPr/>
        </p:nvSpPr>
        <p:spPr>
          <a:xfrm>
            <a:off x="4305432" y="1543060"/>
            <a:ext cx="1313180" cy="400110"/>
          </a:xfrm>
          <a:prstGeom prst="rect">
            <a:avLst/>
          </a:prstGeom>
          <a:noFill/>
        </p:spPr>
        <p:txBody>
          <a:bodyPr wrap="none" rtlCol="0">
            <a:spAutoFit/>
          </a:bodyPr>
          <a:lstStyle/>
          <a:p>
            <a:r>
              <a:rPr lang="en-US" sz="2000" b="1" dirty="0">
                <a:solidFill>
                  <a:srgbClr val="FF0000"/>
                </a:solidFill>
                <a:latin typeface="Consolas"/>
                <a:ea typeface="Osaka"/>
                <a:cs typeface="Consolas"/>
              </a:rPr>
              <a:t>-- oops!</a:t>
            </a:r>
            <a:endParaRPr lang="en-US" sz="2000" dirty="0">
              <a:latin typeface="Gill Sans Regular" charset="0"/>
            </a:endParaRPr>
          </a:p>
        </p:txBody>
      </p:sp>
      <p:sp>
        <p:nvSpPr>
          <p:cNvPr id="6" name="TextBox 5">
            <a:extLst>
              <a:ext uri="{FF2B5EF4-FFF2-40B4-BE49-F238E27FC236}">
                <a16:creationId xmlns:a16="http://schemas.microsoft.com/office/drawing/2014/main" id="{6C99F3D6-7E68-F346-A962-0200B769CFC1}"/>
              </a:ext>
            </a:extLst>
          </p:cNvPr>
          <p:cNvSpPr txBox="1"/>
          <p:nvPr/>
        </p:nvSpPr>
        <p:spPr>
          <a:xfrm>
            <a:off x="609600" y="3612382"/>
            <a:ext cx="6643165" cy="1200329"/>
          </a:xfrm>
          <a:prstGeom prst="rect">
            <a:avLst/>
          </a:prstGeom>
          <a:noFill/>
        </p:spPr>
        <p:txBody>
          <a:bodyPr wrap="none" rtlCol="0">
            <a:spAutoFit/>
          </a:bodyPr>
          <a:lstStyle/>
          <a:p>
            <a:pPr>
              <a:buNone/>
            </a:pPr>
            <a:r>
              <a:rPr lang="en-US" b="1" dirty="0">
                <a:solidFill>
                  <a:schemeClr val="accent3"/>
                </a:solidFill>
                <a:latin typeface="Consolas"/>
                <a:ea typeface="Osaka"/>
                <a:cs typeface="Consolas"/>
              </a:rPr>
              <a:t>type family</a:t>
            </a:r>
            <a:r>
              <a:rPr lang="en-US" b="1" dirty="0">
                <a:latin typeface="Consolas"/>
                <a:ea typeface="Osaka"/>
                <a:cs typeface="Consolas"/>
              </a:rPr>
              <a:t> </a:t>
            </a:r>
            <a:r>
              <a:rPr lang="en-US" b="1" dirty="0">
                <a:solidFill>
                  <a:schemeClr val="accent4"/>
                </a:solidFill>
                <a:latin typeface="Consolas"/>
                <a:ea typeface="Osaka"/>
                <a:cs typeface="Consolas"/>
              </a:rPr>
              <a:t>Repeat</a:t>
            </a:r>
            <a:r>
              <a:rPr lang="en-US" b="1" dirty="0">
                <a:latin typeface="Consolas"/>
                <a:ea typeface="Osaka"/>
                <a:cs typeface="Consolas"/>
              </a:rPr>
              <a:t> (s :: </a:t>
            </a:r>
            <a:r>
              <a:rPr lang="en-US" b="1" dirty="0" err="1">
                <a:solidFill>
                  <a:schemeClr val="accent4"/>
                </a:solidFill>
                <a:latin typeface="Consolas"/>
                <a:ea typeface="Osaka"/>
                <a:cs typeface="Consolas"/>
              </a:rPr>
              <a:t>OccMap</a:t>
            </a:r>
            <a:r>
              <a:rPr lang="en-US" b="1" dirty="0">
                <a:latin typeface="Consolas"/>
                <a:ea typeface="Osaka"/>
                <a:cs typeface="Consolas"/>
              </a:rPr>
              <a:t>) :: </a:t>
            </a:r>
            <a:r>
              <a:rPr lang="en-US" b="1" dirty="0" err="1">
                <a:solidFill>
                  <a:schemeClr val="accent4"/>
                </a:solidFill>
                <a:latin typeface="Consolas"/>
                <a:ea typeface="Osaka"/>
                <a:cs typeface="Consolas"/>
              </a:rPr>
              <a:t>OccMap</a:t>
            </a:r>
            <a:r>
              <a:rPr lang="en-US" b="1" dirty="0">
                <a:latin typeface="Consolas"/>
                <a:ea typeface="Osaka"/>
                <a:cs typeface="Consolas"/>
              </a:rPr>
              <a:t> </a:t>
            </a:r>
            <a:r>
              <a:rPr lang="en-US" b="1" dirty="0">
                <a:solidFill>
                  <a:schemeClr val="accent3"/>
                </a:solidFill>
                <a:latin typeface="Consolas"/>
                <a:ea typeface="Osaka"/>
                <a:cs typeface="Consolas"/>
              </a:rPr>
              <a:t>where   </a:t>
            </a:r>
          </a:p>
          <a:p>
            <a:pPr>
              <a:buNone/>
            </a:pPr>
            <a:r>
              <a:rPr lang="en-US" b="1" dirty="0">
                <a:latin typeface="Consolas"/>
                <a:ea typeface="Osaka"/>
                <a:cs typeface="Consolas"/>
              </a:rPr>
              <a:t>   </a:t>
            </a:r>
            <a:r>
              <a:rPr lang="en-US" b="1" dirty="0">
                <a:solidFill>
                  <a:schemeClr val="accent4"/>
                </a:solidFill>
                <a:latin typeface="Consolas"/>
                <a:ea typeface="Osaka"/>
                <a:cs typeface="Consolas"/>
              </a:rPr>
              <a:t>Repeat</a:t>
            </a:r>
            <a:r>
              <a:rPr lang="en-US" b="1" dirty="0">
                <a:latin typeface="Consolas"/>
                <a:ea typeface="Osaka"/>
                <a:cs typeface="Consolas"/>
              </a:rPr>
              <a:t> '[]         = '[]   </a:t>
            </a:r>
          </a:p>
          <a:p>
            <a:pPr>
              <a:buNone/>
            </a:pPr>
            <a:r>
              <a:rPr lang="en-US" b="1" dirty="0">
                <a:latin typeface="Consolas"/>
                <a:ea typeface="Osaka"/>
                <a:cs typeface="Consolas"/>
              </a:rPr>
              <a:t>   </a:t>
            </a:r>
            <a:r>
              <a:rPr lang="en-US" b="1" dirty="0">
                <a:solidFill>
                  <a:schemeClr val="accent4"/>
                </a:solidFill>
                <a:latin typeface="Consolas"/>
                <a:ea typeface="Osaka"/>
                <a:cs typeface="Consolas"/>
              </a:rPr>
              <a:t>Repeat</a:t>
            </a:r>
            <a:r>
              <a:rPr lang="en-US" b="1" dirty="0">
                <a:latin typeface="Consolas"/>
                <a:ea typeface="Osaka"/>
                <a:cs typeface="Consolas"/>
              </a:rPr>
              <a:t> ((</a:t>
            </a:r>
            <a:r>
              <a:rPr lang="en-US" b="1" dirty="0" err="1">
                <a:latin typeface="Consolas"/>
                <a:ea typeface="Osaka"/>
                <a:cs typeface="Consolas"/>
              </a:rPr>
              <a:t>k,o</a:t>
            </a:r>
            <a:r>
              <a:rPr lang="en-US" b="1" dirty="0">
                <a:latin typeface="Consolas"/>
                <a:ea typeface="Osaka"/>
                <a:cs typeface="Consolas"/>
              </a:rPr>
              <a:t>) </a:t>
            </a:r>
            <a:r>
              <a:rPr lang="en-US" b="1" dirty="0">
                <a:solidFill>
                  <a:schemeClr val="accent4"/>
                </a:solidFill>
                <a:latin typeface="Consolas"/>
                <a:ea typeface="Osaka"/>
                <a:cs typeface="Consolas"/>
              </a:rPr>
              <a:t>: </a:t>
            </a:r>
            <a:r>
              <a:rPr lang="en-US" b="1" dirty="0">
                <a:latin typeface="Consolas"/>
                <a:ea typeface="Osaka"/>
                <a:cs typeface="Consolas"/>
              </a:rPr>
              <a:t>t) = (k, </a:t>
            </a:r>
            <a:r>
              <a:rPr lang="en-US" b="1" dirty="0">
                <a:solidFill>
                  <a:schemeClr val="accent4"/>
                </a:solidFill>
                <a:latin typeface="Consolas"/>
                <a:ea typeface="Osaka"/>
                <a:cs typeface="Consolas"/>
              </a:rPr>
              <a:t>Many</a:t>
            </a:r>
            <a:r>
              <a:rPr lang="en-US" b="1" dirty="0">
                <a:latin typeface="Consolas"/>
                <a:ea typeface="Osaka"/>
                <a:cs typeface="Consolas"/>
              </a:rPr>
              <a:t>) </a:t>
            </a:r>
            <a:r>
              <a:rPr lang="en-US" b="1" dirty="0">
                <a:solidFill>
                  <a:schemeClr val="accent4"/>
                </a:solidFill>
                <a:latin typeface="Consolas"/>
                <a:ea typeface="Osaka"/>
                <a:cs typeface="Consolas"/>
              </a:rPr>
              <a:t>:</a:t>
            </a:r>
            <a:r>
              <a:rPr lang="en-US" b="1" dirty="0">
                <a:latin typeface="Consolas"/>
                <a:ea typeface="Osaka"/>
                <a:cs typeface="Consolas"/>
              </a:rPr>
              <a:t> </a:t>
            </a:r>
            <a:r>
              <a:rPr lang="en-US" b="1" dirty="0">
                <a:solidFill>
                  <a:schemeClr val="accent4"/>
                </a:solidFill>
                <a:latin typeface="Consolas"/>
                <a:ea typeface="Osaka"/>
                <a:cs typeface="Consolas"/>
              </a:rPr>
              <a:t>Repeat</a:t>
            </a:r>
            <a:r>
              <a:rPr lang="en-US" b="1" dirty="0">
                <a:latin typeface="Consolas"/>
                <a:ea typeface="Osaka"/>
                <a:cs typeface="Consolas"/>
              </a:rPr>
              <a:t> t</a:t>
            </a:r>
          </a:p>
          <a:p>
            <a:endParaRPr lang="en-US" dirty="0"/>
          </a:p>
        </p:txBody>
      </p:sp>
    </p:spTree>
    <p:extLst>
      <p:ext uri="{BB962C8B-B14F-4D97-AF65-F5344CB8AC3E}">
        <p14:creationId xmlns:p14="http://schemas.microsoft.com/office/powerpoint/2010/main" val="1762853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Dependent Haskell</a:t>
            </a:r>
          </a:p>
        </p:txBody>
      </p:sp>
      <p:sp>
        <p:nvSpPr>
          <p:cNvPr id="3" name="Content Placeholder 2"/>
          <p:cNvSpPr>
            <a:spLocks noGrp="1"/>
          </p:cNvSpPr>
          <p:nvPr>
            <p:ph idx="1"/>
          </p:nvPr>
        </p:nvSpPr>
        <p:spPr/>
        <p:txBody>
          <a:bodyPr/>
          <a:lstStyle/>
          <a:p>
            <a:pPr marL="0" indent="0">
              <a:buNone/>
            </a:pPr>
            <a:r>
              <a:rPr lang="en-US" dirty="0"/>
              <a:t>A set of language extensions for GHC that provides the ability to program </a:t>
            </a:r>
            <a:r>
              <a:rPr lang="en-US" i="1" dirty="0"/>
              <a:t>as if</a:t>
            </a:r>
            <a:r>
              <a:rPr lang="en-US" dirty="0"/>
              <a:t> the language had dependent types</a:t>
            </a:r>
          </a:p>
          <a:p>
            <a:endParaRPr lang="en-US" dirty="0"/>
          </a:p>
          <a:p>
            <a:endParaRPr lang="en-US" dirty="0"/>
          </a:p>
        </p:txBody>
      </p:sp>
      <p:sp>
        <p:nvSpPr>
          <p:cNvPr id="5" name="Rectangle 4"/>
          <p:cNvSpPr/>
          <p:nvPr/>
        </p:nvSpPr>
        <p:spPr>
          <a:xfrm>
            <a:off x="628650" y="2403625"/>
            <a:ext cx="7886700" cy="2031325"/>
          </a:xfrm>
          <a:prstGeom prst="rect">
            <a:avLst/>
          </a:prstGeom>
        </p:spPr>
        <p:txBody>
          <a:bodyPr wrap="square">
            <a:spAutoFit/>
          </a:bodyPr>
          <a:lstStyle/>
          <a:p>
            <a:pPr marL="461963" indent="-461963"/>
            <a:r>
              <a:rPr lang="en-US" sz="1600" b="1" dirty="0">
                <a:solidFill>
                  <a:schemeClr val="accent4"/>
                </a:solidFill>
                <a:latin typeface="Consolas" charset="0"/>
                <a:ea typeface="Consolas" charset="0"/>
                <a:cs typeface="Consolas" charset="0"/>
              </a:rPr>
              <a:t>{-# </a:t>
            </a:r>
            <a:r>
              <a:rPr lang="en-US" b="1" dirty="0">
                <a:solidFill>
                  <a:schemeClr val="accent4"/>
                </a:solidFill>
                <a:latin typeface="Consolas" charset="0"/>
                <a:ea typeface="Consolas" charset="0"/>
                <a:cs typeface="Consolas" charset="0"/>
              </a:rPr>
              <a:t>LANGUAGE </a:t>
            </a:r>
            <a:r>
              <a:rPr lang="en-US" b="1" dirty="0" err="1">
                <a:solidFill>
                  <a:schemeClr val="accent5"/>
                </a:solidFill>
                <a:latin typeface="Consolas" charset="0"/>
                <a:ea typeface="Consolas" charset="0"/>
                <a:cs typeface="Consolas" charset="0"/>
              </a:rPr>
              <a:t>DataKinds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TypeFamilies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PolyKinds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TypeInType</a:t>
            </a:r>
            <a:r>
              <a:rPr lang="en-US" b="1" dirty="0">
                <a:solidFill>
                  <a:schemeClr val="accent4"/>
                </a:solidFill>
                <a:latin typeface="Consolas" charset="0"/>
                <a:ea typeface="Consolas" charset="0"/>
                <a:cs typeface="Consolas" charset="0"/>
              </a:rPr>
              <a:t>, </a:t>
            </a:r>
            <a:r>
              <a:rPr lang="en-US" b="1" dirty="0">
                <a:solidFill>
                  <a:schemeClr val="accent5"/>
                </a:solidFill>
                <a:latin typeface="Consolas" charset="0"/>
                <a:ea typeface="Consolas" charset="0"/>
                <a:cs typeface="Consolas" charset="0"/>
              </a:rPr>
              <a:t>GADTs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RankNTypes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ScopedTypeVariables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TypeApplications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TemplateHaskell</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UndecidableInstances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InstanceSigs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TypeSynonymInstances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TypeOperators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KindSignatures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MultiParamTypeClasses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FunctionalDependencies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TypeFamilyDependencies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AllowAmbiguousTypes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FlexibleContexts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FlexibleInstances</a:t>
            </a:r>
            <a:r>
              <a:rPr lang="en-US" b="1" dirty="0">
                <a:solidFill>
                  <a:schemeClr val="accent4"/>
                </a:solidFill>
                <a:latin typeface="Consolas" charset="0"/>
                <a:ea typeface="Consolas" charset="0"/>
                <a:cs typeface="Consolas" charset="0"/>
              </a:rPr>
              <a:t> #-}</a:t>
            </a:r>
            <a:endParaRPr lang="en-US" sz="1600" b="1" dirty="0">
              <a:solidFill>
                <a:schemeClr val="accent4"/>
              </a:solidFill>
              <a:latin typeface="Consolas" charset="0"/>
              <a:ea typeface="Consolas" charset="0"/>
              <a:cs typeface="Consolas" charset="0"/>
            </a:endParaRPr>
          </a:p>
        </p:txBody>
      </p:sp>
    </p:spTree>
    <p:extLst>
      <p:ext uri="{BB962C8B-B14F-4D97-AF65-F5344CB8AC3E}">
        <p14:creationId xmlns:p14="http://schemas.microsoft.com/office/powerpoint/2010/main" val="6183156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68210"/>
          </a:xfrm>
        </p:spPr>
        <p:txBody>
          <a:bodyPr/>
          <a:lstStyle/>
          <a:p>
            <a:r>
              <a:rPr lang="en-US" dirty="0"/>
              <a:t>Type classes to the rescue</a:t>
            </a:r>
          </a:p>
        </p:txBody>
      </p:sp>
      <p:sp>
        <p:nvSpPr>
          <p:cNvPr id="3" name="Content Placeholder 2"/>
          <p:cNvSpPr>
            <a:spLocks noGrp="1"/>
          </p:cNvSpPr>
          <p:nvPr>
            <p:ph idx="1"/>
          </p:nvPr>
        </p:nvSpPr>
        <p:spPr>
          <a:xfrm>
            <a:off x="547142" y="1123949"/>
            <a:ext cx="7968208" cy="3687201"/>
          </a:xfrm>
          <a:ln>
            <a:no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2000" b="1" dirty="0">
                <a:solidFill>
                  <a:schemeClr val="accent3"/>
                </a:solidFill>
                <a:latin typeface="Consolas"/>
                <a:ea typeface="Osaka"/>
                <a:cs typeface="Consolas"/>
              </a:rPr>
              <a:t>class</a:t>
            </a:r>
            <a:r>
              <a:rPr lang="en-US" sz="2000" b="1" dirty="0">
                <a:latin typeface="Consolas"/>
                <a:ea typeface="Osaka"/>
                <a:cs typeface="Consolas"/>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 ~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a:t>
            </a:r>
            <a:r>
              <a:rPr lang="en-US" sz="2000" b="1" dirty="0">
                <a:latin typeface="Consolas"/>
                <a:ea typeface="Osaka"/>
                <a:cs typeface="Consolas"/>
              </a:rPr>
              <a:t> </a:t>
            </a:r>
          </a:p>
          <a:p>
            <a:pPr marL="0" indent="0">
              <a:buNone/>
            </a:pPr>
            <a:r>
              <a:rPr lang="en-US" sz="2000" b="1" dirty="0">
                <a:latin typeface="Consolas"/>
                <a:ea typeface="Osaka"/>
                <a:cs typeface="Consolas"/>
              </a:rPr>
              <a:t>      =&gt; </a:t>
            </a:r>
            <a:r>
              <a:rPr lang="en-US" sz="2000" b="1" dirty="0" err="1">
                <a:solidFill>
                  <a:schemeClr val="accent4"/>
                </a:solidFill>
                <a:latin typeface="Consolas"/>
                <a:ea typeface="Osaka"/>
                <a:cs typeface="Consolas"/>
              </a:rPr>
              <a:t>Wf</a:t>
            </a:r>
            <a:r>
              <a:rPr lang="en-US" sz="2000" b="1" dirty="0">
                <a:latin typeface="Consolas"/>
                <a:ea typeface="Osaka"/>
                <a:cs typeface="Consolas"/>
              </a:rPr>
              <a:t> (s :: </a:t>
            </a:r>
            <a:r>
              <a:rPr lang="en-US" sz="2000" b="1" dirty="0" err="1">
                <a:solidFill>
                  <a:schemeClr val="accent4"/>
                </a:solidFill>
                <a:latin typeface="Consolas"/>
                <a:ea typeface="Osaka"/>
                <a:cs typeface="Consolas"/>
              </a:rPr>
              <a:t>OccMap</a:t>
            </a:r>
            <a:r>
              <a:rPr lang="en-US" sz="2000" b="1" dirty="0">
                <a:latin typeface="Consolas"/>
                <a:ea typeface="Osaka"/>
                <a:cs typeface="Consolas"/>
              </a:rPr>
              <a:t>)</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                    </a:t>
            </a:r>
            <a:r>
              <a:rPr lang="en-US" sz="2000" b="1" dirty="0">
                <a:solidFill>
                  <a:schemeClr val="accent1"/>
                </a:solidFill>
                <a:latin typeface="Consolas"/>
                <a:ea typeface="Osaka"/>
                <a:cs typeface="Consolas"/>
              </a:rPr>
              <a:t>-- base case</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s) =&gt;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err="1">
                <a:latin typeface="Consolas"/>
                <a:ea typeface="Osaka"/>
                <a:cs typeface="Consolas"/>
              </a:rPr>
              <a:t>n,o</a:t>
            </a:r>
            <a:r>
              <a:rPr lang="en-US" sz="2000" b="1" dirty="0">
                <a:latin typeface="Consolas"/>
                <a:ea typeface="Osaka"/>
                <a:cs typeface="Consolas"/>
              </a:rPr>
              <a:t>) </a:t>
            </a:r>
            <a:r>
              <a:rPr lang="en-US" sz="2000" b="1" dirty="0">
                <a:solidFill>
                  <a:schemeClr val="accent4"/>
                </a:solidFill>
                <a:latin typeface="Consolas"/>
                <a:ea typeface="Osaka"/>
                <a:cs typeface="Consolas"/>
              </a:rPr>
              <a:t>:</a:t>
            </a:r>
            <a:r>
              <a:rPr lang="en-US" sz="2000" b="1" dirty="0">
                <a:latin typeface="Consolas"/>
                <a:ea typeface="Osaka"/>
                <a:cs typeface="Consolas"/>
              </a:rPr>
              <a:t> s) </a:t>
            </a:r>
            <a:r>
              <a:rPr lang="en-US" sz="2000" b="1" dirty="0">
                <a:solidFill>
                  <a:schemeClr val="accent1"/>
                </a:solidFill>
                <a:latin typeface="Consolas"/>
                <a:ea typeface="Osaka"/>
                <a:cs typeface="Consolas"/>
              </a:rPr>
              <a:t>–- inductive step</a:t>
            </a:r>
          </a:p>
          <a:p>
            <a:pPr>
              <a:buNone/>
            </a:pPr>
            <a:endParaRPr lang="en-US" sz="2000" b="1" dirty="0">
              <a:latin typeface="Consolas"/>
              <a:ea typeface="Osaka"/>
              <a:cs typeface="Consolas"/>
            </a:endParaRPr>
          </a:p>
          <a:p>
            <a:pPr>
              <a:buNone/>
            </a:pPr>
            <a:r>
              <a:rPr lang="en-US" sz="2000" b="1" dirty="0" err="1">
                <a:latin typeface="Consolas"/>
                <a:ea typeface="Osaka"/>
                <a:cs typeface="Consolas"/>
              </a:rPr>
              <a:t>rstar</a:t>
            </a:r>
            <a:r>
              <a:rPr lang="en-US" sz="2000" b="1" dirty="0">
                <a:latin typeface="Consolas"/>
                <a:ea typeface="Osaka"/>
                <a:cs typeface="Consolas"/>
              </a:rPr>
              <a:t> :: </a:t>
            </a:r>
            <a:r>
              <a:rPr lang="en-US" sz="2000" b="1" dirty="0" err="1">
                <a:solidFill>
                  <a:srgbClr val="FF0000"/>
                </a:solidFill>
                <a:latin typeface="Consolas"/>
                <a:ea typeface="Osaka"/>
                <a:cs typeface="Consolas"/>
              </a:rPr>
              <a:t>Wf</a:t>
            </a:r>
            <a:r>
              <a:rPr lang="en-US" sz="2000" b="1" dirty="0">
                <a:solidFill>
                  <a:srgbClr val="FF0000"/>
                </a:solidFill>
                <a:latin typeface="Consolas"/>
                <a:ea typeface="Osaka"/>
                <a:cs typeface="Consolas"/>
              </a:rPr>
              <a:t> s =&gt;</a:t>
            </a:r>
            <a:r>
              <a:rPr lang="en-US" sz="2000" b="1" dirty="0">
                <a:latin typeface="Consolas"/>
                <a:ea typeface="Osaka"/>
                <a:cs typeface="Consolas"/>
              </a:rPr>
              <a:t> RE s -&gt; RE (Repeat s)</a:t>
            </a: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latin typeface="Consolas"/>
                <a:ea typeface="Osaka"/>
                <a:cs typeface="Consolas"/>
              </a:rPr>
              <a:t>    = </a:t>
            </a:r>
            <a:r>
              <a:rPr lang="en-US" sz="2000" b="1" dirty="0" err="1">
                <a:solidFill>
                  <a:schemeClr val="accent4"/>
                </a:solidFill>
                <a:latin typeface="Consolas"/>
                <a:ea typeface="Osaka"/>
                <a:cs typeface="Consolas"/>
              </a:rPr>
              <a:t>Rempty</a:t>
            </a:r>
            <a:endParaRPr lang="en-US" sz="2000" b="1" dirty="0">
              <a:solidFill>
                <a:schemeClr val="accent1"/>
              </a:solidFill>
              <a:latin typeface="Consolas"/>
              <a:ea typeface="Osaka"/>
              <a:cs typeface="Consolas"/>
            </a:endParaRP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a:t>
            </a:r>
          </a:p>
          <a:p>
            <a:pPr>
              <a:buNone/>
            </a:pPr>
            <a:r>
              <a:rPr lang="en-US" sz="2000" b="1" dirty="0">
                <a:solidFill>
                  <a:schemeClr val="accent1"/>
                </a:solidFill>
                <a:latin typeface="Consolas"/>
                <a:ea typeface="Osaka"/>
                <a:cs typeface="Consolas"/>
              </a:rPr>
              <a:t>    -- have: Repeat (Repeat s1) ~ Repeat s1</a:t>
            </a:r>
          </a:p>
          <a:p>
            <a:pPr>
              <a:buNone/>
            </a:pPr>
            <a:r>
              <a:rPr lang="en-US" sz="2000" b="1" dirty="0" err="1">
                <a:latin typeface="Consolas"/>
                <a:ea typeface="Osaka"/>
                <a:cs typeface="Consolas"/>
              </a:rPr>
              <a:t>rstar</a:t>
            </a:r>
            <a:r>
              <a:rPr lang="en-US" sz="2000" b="1" dirty="0">
                <a:latin typeface="Consolas"/>
                <a:ea typeface="Osaka"/>
                <a:cs typeface="Consolas"/>
              </a:rPr>
              <a:t> 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a:t>
            </a:r>
          </a:p>
          <a:p>
            <a:pPr>
              <a:buNone/>
            </a:pPr>
            <a:endParaRPr lang="en-US" sz="1350" dirty="0">
              <a:latin typeface="Consolas"/>
              <a:ea typeface="Osaka"/>
              <a:cs typeface="Consolas"/>
            </a:endParaRPr>
          </a:p>
        </p:txBody>
      </p:sp>
      <p:sp>
        <p:nvSpPr>
          <p:cNvPr id="4" name="Rectangle 3">
            <a:extLst>
              <a:ext uri="{FF2B5EF4-FFF2-40B4-BE49-F238E27FC236}">
                <a16:creationId xmlns:a16="http://schemas.microsoft.com/office/drawing/2014/main" id="{F228DA73-3F2F-A240-989C-4BC947747C62}"/>
              </a:ext>
            </a:extLst>
          </p:cNvPr>
          <p:cNvSpPr/>
          <p:nvPr/>
        </p:nvSpPr>
        <p:spPr>
          <a:xfrm>
            <a:off x="1431988" y="1043008"/>
            <a:ext cx="4377685" cy="462519"/>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650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68210"/>
          </a:xfrm>
        </p:spPr>
        <p:txBody>
          <a:bodyPr/>
          <a:lstStyle/>
          <a:p>
            <a:r>
              <a:rPr lang="en-US" dirty="0"/>
              <a:t>Type classes to the rescue</a:t>
            </a:r>
          </a:p>
        </p:txBody>
      </p:sp>
      <p:sp>
        <p:nvSpPr>
          <p:cNvPr id="3" name="Content Placeholder 2"/>
          <p:cNvSpPr>
            <a:spLocks noGrp="1"/>
          </p:cNvSpPr>
          <p:nvPr>
            <p:ph idx="1"/>
          </p:nvPr>
        </p:nvSpPr>
        <p:spPr>
          <a:xfrm>
            <a:off x="547142" y="1123949"/>
            <a:ext cx="7968208" cy="3687201"/>
          </a:xfrm>
          <a:ln>
            <a:no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2000" b="1" dirty="0">
                <a:solidFill>
                  <a:schemeClr val="accent3"/>
                </a:solidFill>
                <a:latin typeface="Consolas"/>
                <a:ea typeface="Osaka"/>
                <a:cs typeface="Consolas"/>
              </a:rPr>
              <a:t>class</a:t>
            </a:r>
            <a:r>
              <a:rPr lang="en-US" sz="2000" b="1" dirty="0">
                <a:latin typeface="Consolas"/>
                <a:ea typeface="Osaka"/>
                <a:cs typeface="Consolas"/>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 ~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 </a:t>
            </a:r>
          </a:p>
          <a:p>
            <a:pPr marL="0" indent="0">
              <a:buNone/>
            </a:pPr>
            <a:r>
              <a:rPr lang="en-US" sz="2000" b="1" dirty="0">
                <a:latin typeface="Consolas" charset="0"/>
                <a:ea typeface="Consolas" charset="0"/>
                <a:cs typeface="Consolas" charset="0"/>
              </a:rPr>
              <a:t>       </a:t>
            </a:r>
            <a:r>
              <a:rPr lang="en-US" sz="2000" b="1" dirty="0">
                <a:solidFill>
                  <a:srgbClr val="FF0000"/>
                </a:solidFill>
                <a:latin typeface="Consolas" charset="0"/>
                <a:ea typeface="Consolas" charset="0"/>
                <a:cs typeface="Consolas" charset="0"/>
              </a:rPr>
              <a:t>s ~ Alt s s, </a:t>
            </a:r>
          </a:p>
          <a:p>
            <a:pPr marL="0" indent="0">
              <a:buNone/>
            </a:pPr>
            <a:r>
              <a:rPr lang="en-US" sz="2000" b="1" dirty="0">
                <a:solidFill>
                  <a:srgbClr val="FF0000"/>
                </a:solidFill>
                <a:latin typeface="Consolas" charset="0"/>
                <a:ea typeface="Consolas" charset="0"/>
                <a:cs typeface="Consolas" charset="0"/>
              </a:rPr>
              <a:t>       Merge s (Repeat s) ~ Repeat s</a:t>
            </a:r>
            <a:r>
              <a:rPr lang="en-US" sz="2000" b="1" dirty="0">
                <a:latin typeface="Consolas" charset="0"/>
                <a:ea typeface="Consolas" charset="0"/>
                <a:cs typeface="Consolas" charset="0"/>
              </a:rPr>
              <a:t>)</a:t>
            </a:r>
            <a:r>
              <a:rPr lang="en-US" sz="2000" b="1" dirty="0">
                <a:latin typeface="Consolas"/>
                <a:ea typeface="Osaka"/>
                <a:cs typeface="Consolas"/>
              </a:rPr>
              <a:t> </a:t>
            </a:r>
          </a:p>
          <a:p>
            <a:pPr marL="0" indent="0">
              <a:buNone/>
            </a:pPr>
            <a:r>
              <a:rPr lang="en-US" sz="2000" b="1" dirty="0">
                <a:latin typeface="Consolas"/>
                <a:ea typeface="Osaka"/>
                <a:cs typeface="Consolas"/>
              </a:rPr>
              <a:t>       =&gt; </a:t>
            </a:r>
            <a:r>
              <a:rPr lang="en-US" sz="2000" b="1" dirty="0" err="1">
                <a:solidFill>
                  <a:schemeClr val="accent4"/>
                </a:solidFill>
                <a:latin typeface="Consolas"/>
                <a:ea typeface="Osaka"/>
                <a:cs typeface="Consolas"/>
              </a:rPr>
              <a:t>Wf</a:t>
            </a:r>
            <a:r>
              <a:rPr lang="en-US" sz="2000" b="1" dirty="0">
                <a:latin typeface="Consolas"/>
                <a:ea typeface="Osaka"/>
                <a:cs typeface="Consolas"/>
              </a:rPr>
              <a:t> (s :: </a:t>
            </a:r>
            <a:r>
              <a:rPr lang="en-US" sz="2000" b="1" dirty="0" err="1">
                <a:solidFill>
                  <a:schemeClr val="accent4"/>
                </a:solidFill>
                <a:latin typeface="Consolas"/>
                <a:ea typeface="Osaka"/>
                <a:cs typeface="Consolas"/>
              </a:rPr>
              <a:t>OccMap</a:t>
            </a:r>
            <a:r>
              <a:rPr lang="en-US" sz="2000" b="1" dirty="0">
                <a:latin typeface="Consolas"/>
                <a:ea typeface="Osaka"/>
                <a:cs typeface="Consolas"/>
              </a:rPr>
              <a:t>)</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a:solidFill>
                  <a:schemeClr val="tx1"/>
                </a:solidFill>
                <a:latin typeface="Consolas"/>
                <a:ea typeface="Osaka"/>
                <a:cs typeface="Consolas"/>
              </a:rPr>
              <a:t>'[] </a:t>
            </a:r>
            <a:r>
              <a:rPr lang="en-US" sz="2000" b="1" dirty="0">
                <a:latin typeface="Consolas"/>
                <a:ea typeface="Osaka"/>
                <a:cs typeface="Consolas"/>
              </a:rPr>
              <a:t>                   </a:t>
            </a:r>
            <a:r>
              <a:rPr lang="en-US" sz="2000" b="1" dirty="0">
                <a:solidFill>
                  <a:schemeClr val="accent1"/>
                </a:solidFill>
                <a:latin typeface="Consolas"/>
                <a:ea typeface="Osaka"/>
                <a:cs typeface="Consolas"/>
              </a:rPr>
              <a:t>-- base case</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s) =&gt;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err="1">
                <a:latin typeface="Consolas"/>
                <a:ea typeface="Osaka"/>
                <a:cs typeface="Consolas"/>
              </a:rPr>
              <a:t>n,o</a:t>
            </a:r>
            <a:r>
              <a:rPr lang="en-US" sz="2000" b="1" dirty="0">
                <a:latin typeface="Consolas"/>
                <a:ea typeface="Osaka"/>
                <a:cs typeface="Consolas"/>
              </a:rPr>
              <a:t>) </a:t>
            </a:r>
            <a:r>
              <a:rPr lang="en-US" sz="2000" b="1" dirty="0">
                <a:solidFill>
                  <a:schemeClr val="accent4"/>
                </a:solidFill>
                <a:latin typeface="Consolas"/>
                <a:ea typeface="Osaka"/>
                <a:cs typeface="Consolas"/>
              </a:rPr>
              <a:t>:</a:t>
            </a:r>
            <a:r>
              <a:rPr lang="en-US" sz="2000" b="1" dirty="0">
                <a:latin typeface="Consolas"/>
                <a:ea typeface="Osaka"/>
                <a:cs typeface="Consolas"/>
              </a:rPr>
              <a:t> s) </a:t>
            </a:r>
            <a:r>
              <a:rPr lang="en-US" sz="2000" b="1" dirty="0">
                <a:solidFill>
                  <a:schemeClr val="accent1"/>
                </a:solidFill>
                <a:latin typeface="Consolas"/>
                <a:ea typeface="Osaka"/>
                <a:cs typeface="Consolas"/>
              </a:rPr>
              <a:t>–- inductive step</a:t>
            </a:r>
          </a:p>
          <a:p>
            <a:pPr>
              <a:buNone/>
            </a:pPr>
            <a:endParaRPr lang="en-US" sz="2000" b="1" dirty="0">
              <a:latin typeface="Consolas"/>
              <a:ea typeface="Osaka"/>
              <a:cs typeface="Consolas"/>
            </a:endParaRPr>
          </a:p>
        </p:txBody>
      </p:sp>
    </p:spTree>
    <p:extLst>
      <p:ext uri="{BB962C8B-B14F-4D97-AF65-F5344CB8AC3E}">
        <p14:creationId xmlns:p14="http://schemas.microsoft.com/office/powerpoint/2010/main" val="167775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endParaRPr lang="en-US" sz="2800" dirty="0">
              <a:latin typeface="Zapfino" charset="0"/>
              <a:ea typeface="Zapfino" charset="0"/>
              <a:cs typeface="Zapfino" charset="0"/>
            </a:endParaRPr>
          </a:p>
        </p:txBody>
      </p:sp>
      <p:sp>
        <p:nvSpPr>
          <p:cNvPr id="5" name="Subtitle 4"/>
          <p:cNvSpPr>
            <a:spLocks noGrp="1"/>
          </p:cNvSpPr>
          <p:nvPr>
            <p:ph type="body" idx="1"/>
          </p:nvPr>
        </p:nvSpPr>
        <p:spPr>
          <a:xfrm>
            <a:off x="609600" y="913210"/>
            <a:ext cx="7886700" cy="1125140"/>
          </a:xfrm>
        </p:spPr>
        <p:txBody>
          <a:bodyPr>
            <a:normAutofit/>
          </a:bodyPr>
          <a:lstStyle/>
          <a:p>
            <a:r>
              <a:rPr lang="en-US" dirty="0"/>
              <a:t>So, is GHC dependently typed?</a:t>
            </a:r>
          </a:p>
        </p:txBody>
      </p:sp>
    </p:spTree>
    <p:extLst>
      <p:ext uri="{BB962C8B-B14F-4D97-AF65-F5344CB8AC3E}">
        <p14:creationId xmlns:p14="http://schemas.microsoft.com/office/powerpoint/2010/main" val="12733208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09955" y="813034"/>
            <a:ext cx="787078" cy="3909369"/>
          </a:xfrm>
          <a:prstGeom prst="leftBrace">
            <a:avLst>
              <a:gd name="adj1" fmla="val 8333"/>
              <a:gd name="adj2" fmla="val 11442"/>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17431" y="813034"/>
            <a:ext cx="4060907" cy="3785652"/>
          </a:xfrm>
          <a:prstGeom prst="rect">
            <a:avLst/>
          </a:prstGeom>
          <a:noFill/>
        </p:spPr>
        <p:txBody>
          <a:bodyPr wrap="square" rtlCol="0">
            <a:spAutoFit/>
          </a:bodyPr>
          <a:lstStyle/>
          <a:p>
            <a:pPr marL="342900" indent="-342900">
              <a:buFont typeface="Arial" charset="0"/>
              <a:buChar char="•"/>
            </a:pPr>
            <a:r>
              <a:rPr lang="en-US" sz="2400" b="1" dirty="0" err="1">
                <a:solidFill>
                  <a:schemeClr val="accent1"/>
                </a:solidFill>
                <a:latin typeface="Consolas" charset="0"/>
                <a:ea typeface="Consolas" charset="0"/>
                <a:cs typeface="Consolas" charset="0"/>
              </a:rPr>
              <a:t>TypeFamilies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DataKinds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TypeOperators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TypeApplications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MultiParamTypeClasses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FlexibleContexts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FlexibleInstances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5"/>
                </a:solidFill>
                <a:latin typeface="Consolas" charset="0"/>
                <a:ea typeface="Consolas" charset="0"/>
                <a:cs typeface="Consolas" charset="0"/>
              </a:rPr>
              <a:t>TypeInType</a:t>
            </a:r>
            <a:endParaRPr lang="en-US" sz="2400" b="1" dirty="0">
              <a:solidFill>
                <a:schemeClr val="accent5"/>
              </a:solidFill>
              <a:latin typeface="Consolas" charset="0"/>
              <a:ea typeface="Consolas" charset="0"/>
              <a:cs typeface="Consolas" charset="0"/>
            </a:endParaRPr>
          </a:p>
          <a:p>
            <a:pPr marL="342900" indent="-342900">
              <a:buFont typeface="Arial" charset="0"/>
              <a:buChar char="•"/>
            </a:pPr>
            <a:r>
              <a:rPr lang="en-US" sz="2400" b="1" dirty="0" err="1">
                <a:solidFill>
                  <a:schemeClr val="accent5"/>
                </a:solidFill>
                <a:latin typeface="Consolas" charset="0"/>
                <a:ea typeface="Consolas" charset="0"/>
                <a:cs typeface="Consolas" charset="0"/>
              </a:rPr>
              <a:t>UndecidableInstances</a:t>
            </a:r>
            <a:endParaRPr lang="en-US" sz="2400" b="1" dirty="0">
              <a:solidFill>
                <a:schemeClr val="accent5"/>
              </a:solidFill>
              <a:latin typeface="Consolas" charset="0"/>
              <a:ea typeface="Consolas" charset="0"/>
              <a:cs typeface="Consolas" charset="0"/>
            </a:endParaRPr>
          </a:p>
          <a:p>
            <a:r>
              <a:rPr lang="en-US" sz="2400" b="1" dirty="0">
                <a:latin typeface="+mj-lt"/>
                <a:ea typeface="Consolas" charset="0"/>
                <a:cs typeface="Consolas" charset="0"/>
              </a:rPr>
              <a:t>Missing: lambdas! </a:t>
            </a:r>
            <a:endParaRPr lang="en-US" sz="2400" dirty="0">
              <a:latin typeface="+mj-lt"/>
            </a:endParaRPr>
          </a:p>
        </p:txBody>
      </p:sp>
    </p:spTree>
    <p:extLst>
      <p:ext uri="{BB962C8B-B14F-4D97-AF65-F5344CB8AC3E}">
        <p14:creationId xmlns:p14="http://schemas.microsoft.com/office/powerpoint/2010/main" val="2138769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21531" y="1034019"/>
            <a:ext cx="787077" cy="2372188"/>
          </a:xfrm>
          <a:prstGeom prst="leftBrace">
            <a:avLst>
              <a:gd name="adj1" fmla="val 8333"/>
              <a:gd name="adj2" fmla="val 45980"/>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57944" y="1097883"/>
            <a:ext cx="3808071" cy="2308324"/>
          </a:xfrm>
          <a:prstGeom prst="rect">
            <a:avLst/>
          </a:prstGeom>
          <a:noFill/>
        </p:spPr>
        <p:txBody>
          <a:bodyPr wrap="square" rtlCol="0">
            <a:spAutoFit/>
          </a:bodyPr>
          <a:lstStyle/>
          <a:p>
            <a:pPr marL="342900" indent="-342900">
              <a:buFont typeface="Arial" charset="0"/>
              <a:buChar char="•"/>
            </a:pPr>
            <a:r>
              <a:rPr lang="en-US" sz="2400" b="1" dirty="0">
                <a:solidFill>
                  <a:schemeClr val="accent4"/>
                </a:solidFill>
                <a:latin typeface="Consolas" charset="0"/>
                <a:ea typeface="Consolas" charset="0"/>
                <a:cs typeface="Consolas" charset="0"/>
              </a:rPr>
              <a:t>GADTs</a:t>
            </a:r>
          </a:p>
          <a:p>
            <a:pPr marL="342900" indent="-342900">
              <a:buFont typeface="Arial" charset="0"/>
              <a:buChar char="•"/>
            </a:pPr>
            <a:r>
              <a:rPr lang="en-US" sz="2400" b="1" dirty="0" err="1">
                <a:solidFill>
                  <a:schemeClr val="accent4"/>
                </a:solidFill>
                <a:latin typeface="Consolas" charset="0"/>
                <a:ea typeface="Consolas" charset="0"/>
                <a:cs typeface="Consolas" charset="0"/>
              </a:rPr>
              <a:t>DataKinds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TypeInType</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ConstraintKinds</a:t>
            </a:r>
            <a:endParaRPr lang="en-US" sz="2400" b="1" dirty="0">
              <a:solidFill>
                <a:schemeClr val="accent4"/>
              </a:solidFill>
              <a:latin typeface="Consolas" charset="0"/>
              <a:ea typeface="Consolas" charset="0"/>
              <a:cs typeface="Consolas" charset="0"/>
            </a:endParaRPr>
          </a:p>
          <a:p>
            <a:r>
              <a:rPr lang="en-US" sz="2400" b="1" dirty="0"/>
              <a:t>Missing: </a:t>
            </a:r>
            <a:r>
              <a:rPr lang="en-US" sz="2400" dirty="0"/>
              <a:t>Inductive/</a:t>
            </a:r>
            <a:r>
              <a:rPr lang="en-US" sz="2400" dirty="0" err="1"/>
              <a:t>Coinductive</a:t>
            </a:r>
            <a:r>
              <a:rPr lang="en-US" sz="2400" dirty="0"/>
              <a:t> types</a:t>
            </a:r>
          </a:p>
        </p:txBody>
      </p:sp>
    </p:spTree>
    <p:extLst>
      <p:ext uri="{BB962C8B-B14F-4D97-AF65-F5344CB8AC3E}">
        <p14:creationId xmlns:p14="http://schemas.microsoft.com/office/powerpoint/2010/main" val="6686029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09956" y="1866524"/>
            <a:ext cx="752353" cy="1833162"/>
          </a:xfrm>
          <a:prstGeom prst="leftBrace">
            <a:avLst>
              <a:gd name="adj1" fmla="val 8333"/>
              <a:gd name="adj2" fmla="val 61517"/>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851667" y="1865588"/>
            <a:ext cx="3808071" cy="1877437"/>
          </a:xfrm>
          <a:prstGeom prst="rect">
            <a:avLst/>
          </a:prstGeom>
          <a:noFill/>
        </p:spPr>
        <p:txBody>
          <a:bodyPr wrap="square" rtlCol="0">
            <a:spAutoFit/>
          </a:bodyPr>
          <a:lstStyle/>
          <a:p>
            <a:r>
              <a:rPr lang="en-US" sz="2400" dirty="0"/>
              <a:t>OK</a:t>
            </a:r>
          </a:p>
          <a:p>
            <a:pPr marL="342900" indent="-342900">
              <a:buFont typeface="Arial" charset="0"/>
              <a:buChar char="•"/>
            </a:pPr>
            <a:r>
              <a:rPr lang="en-US" sz="2400" b="1" dirty="0">
                <a:solidFill>
                  <a:schemeClr val="accent4"/>
                </a:solidFill>
                <a:latin typeface="Consolas" charset="0"/>
                <a:ea typeface="Consolas" charset="0"/>
                <a:cs typeface="Consolas" charset="0"/>
              </a:rPr>
              <a:t>GADTs</a:t>
            </a:r>
          </a:p>
          <a:p>
            <a:pPr marL="342900" indent="-342900">
              <a:buFont typeface="Arial" charset="0"/>
              <a:buChar char="•"/>
            </a:pPr>
            <a:r>
              <a:rPr lang="en-US" sz="2400" dirty="0"/>
              <a:t>Singletons library</a:t>
            </a:r>
          </a:p>
          <a:p>
            <a:pPr marL="342900" indent="-342900">
              <a:buFont typeface="Arial" charset="0"/>
              <a:buChar char="•"/>
            </a:pPr>
            <a:r>
              <a:rPr lang="en-US" sz="2400" b="1" dirty="0"/>
              <a:t>Missing</a:t>
            </a:r>
            <a:r>
              <a:rPr lang="en-US" sz="2400" dirty="0"/>
              <a:t>: real </a:t>
            </a:r>
            <a:r>
              <a:rPr lang="en-US" sz="2400" dirty="0" err="1"/>
              <a:t>Π</a:t>
            </a:r>
            <a:r>
              <a:rPr lang="en-US" sz="2400" dirty="0"/>
              <a:t> type </a:t>
            </a:r>
          </a:p>
          <a:p>
            <a:pPr marL="342900" indent="-342900">
              <a:buFont typeface="Arial" charset="0"/>
              <a:buChar char="•"/>
            </a:pPr>
            <a:endParaRPr lang="en-US" sz="2000" dirty="0"/>
          </a:p>
        </p:txBody>
      </p:sp>
    </p:spTree>
    <p:extLst>
      <p:ext uri="{BB962C8B-B14F-4D97-AF65-F5344CB8AC3E}">
        <p14:creationId xmlns:p14="http://schemas.microsoft.com/office/powerpoint/2010/main" val="235708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44680" y="1312385"/>
            <a:ext cx="752353" cy="2907066"/>
          </a:xfrm>
          <a:prstGeom prst="leftBrace">
            <a:avLst>
              <a:gd name="adj1" fmla="val 8333"/>
              <a:gd name="adj2" fmla="val 86070"/>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23220" y="1323960"/>
            <a:ext cx="4348102" cy="3354765"/>
          </a:xfrm>
          <a:prstGeom prst="rect">
            <a:avLst/>
          </a:prstGeom>
          <a:noFill/>
        </p:spPr>
        <p:txBody>
          <a:bodyPr wrap="square" rtlCol="0">
            <a:spAutoFit/>
          </a:bodyPr>
          <a:lstStyle/>
          <a:p>
            <a:r>
              <a:rPr lang="en-US" sz="2400" dirty="0"/>
              <a:t>MANY EXCITING APPROACHES</a:t>
            </a:r>
          </a:p>
          <a:p>
            <a:pPr marL="342900" indent="-342900">
              <a:buFont typeface="Arial" charset="0"/>
              <a:buChar char="•"/>
            </a:pPr>
            <a:r>
              <a:rPr lang="en-US" sz="2400" b="1" dirty="0" err="1">
                <a:solidFill>
                  <a:schemeClr val="accent1"/>
                </a:solidFill>
                <a:latin typeface="Consolas" charset="0"/>
                <a:ea typeface="Consolas" charset="0"/>
                <a:cs typeface="Consolas" charset="0"/>
              </a:rPr>
              <a:t>MultiParamTypeClasses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FunctionalDependencies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a:solidFill>
                  <a:schemeClr val="accent4"/>
                </a:solidFill>
                <a:latin typeface="Consolas" charset="0"/>
                <a:ea typeface="Consolas" charset="0"/>
                <a:cs typeface="Consolas" charset="0"/>
              </a:rPr>
              <a:t>Closed </a:t>
            </a:r>
            <a:r>
              <a:rPr lang="en-US" sz="2400" b="1" dirty="0" err="1">
                <a:solidFill>
                  <a:schemeClr val="accent4"/>
                </a:solidFill>
                <a:latin typeface="Consolas" charset="0"/>
                <a:ea typeface="Consolas" charset="0"/>
                <a:cs typeface="Consolas" charset="0"/>
              </a:rPr>
              <a:t>TypeFamilies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TypeFamilyDependencies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a:solidFill>
                  <a:schemeClr val="accent5"/>
                </a:solidFill>
                <a:latin typeface="Consolas" charset="0"/>
                <a:ea typeface="Consolas" charset="0"/>
                <a:cs typeface="Consolas" charset="0"/>
              </a:rPr>
              <a:t>GADTs</a:t>
            </a:r>
          </a:p>
          <a:p>
            <a:pPr marL="342900" indent="-342900">
              <a:buFont typeface="Arial" charset="0"/>
              <a:buChar char="•"/>
            </a:pPr>
            <a:r>
              <a:rPr lang="en-US" sz="2400" b="1" dirty="0">
                <a:solidFill>
                  <a:schemeClr val="tx2">
                    <a:lumMod val="75000"/>
                  </a:schemeClr>
                </a:solidFill>
                <a:latin typeface="Consolas" charset="0"/>
                <a:ea typeface="Consolas" charset="0"/>
                <a:cs typeface="Consolas" charset="0"/>
              </a:rPr>
              <a:t>Solver plugins</a:t>
            </a:r>
          </a:p>
          <a:p>
            <a:pPr marL="342900" indent="-342900">
              <a:buFont typeface="Arial" charset="0"/>
              <a:buChar char="•"/>
            </a:pPr>
            <a:r>
              <a:rPr lang="en-US" sz="2400" b="1" dirty="0"/>
              <a:t>MISSING: </a:t>
            </a:r>
            <a:r>
              <a:rPr lang="en-US" sz="2400" dirty="0"/>
              <a:t>termination checker</a:t>
            </a:r>
          </a:p>
          <a:p>
            <a:pPr marL="342900" indent="-342900">
              <a:buFont typeface="Arial" charset="0"/>
              <a:buChar char="•"/>
            </a:pPr>
            <a:endParaRPr lang="en-US" sz="2000" dirty="0"/>
          </a:p>
        </p:txBody>
      </p:sp>
    </p:spTree>
    <p:extLst>
      <p:ext uri="{BB962C8B-B14F-4D97-AF65-F5344CB8AC3E}">
        <p14:creationId xmlns:p14="http://schemas.microsoft.com/office/powerpoint/2010/main" val="9286971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74361" y="721402"/>
            <a:ext cx="6072079" cy="1569660"/>
          </a:xfrm>
          <a:prstGeom prst="rect">
            <a:avLst/>
          </a:prstGeom>
          <a:noFill/>
        </p:spPr>
        <p:txBody>
          <a:bodyPr wrap="square" rtlCol="0">
            <a:spAutoFit/>
          </a:bodyPr>
          <a:lstStyle/>
          <a:p>
            <a:r>
              <a:rPr lang="en-US" sz="3200" dirty="0">
                <a:solidFill>
                  <a:schemeClr val="bg1"/>
                </a:solidFill>
                <a:latin typeface="Tw Cen MT" charset="0"/>
                <a:ea typeface="Tw Cen MT" charset="0"/>
                <a:cs typeface="Tw Cen MT" charset="0"/>
              </a:rPr>
              <a:t>Conclusion:  GHC is in a fascinating part of the design space of dependently typed languages. </a:t>
            </a:r>
          </a:p>
        </p:txBody>
      </p:sp>
      <p:sp>
        <p:nvSpPr>
          <p:cNvPr id="8" name="Title 7"/>
          <p:cNvSpPr>
            <a:spLocks noGrp="1"/>
          </p:cNvSpPr>
          <p:nvPr>
            <p:ph type="title"/>
          </p:nvPr>
        </p:nvSpPr>
        <p:spPr>
          <a:xfrm>
            <a:off x="628650" y="167128"/>
            <a:ext cx="7886700" cy="830735"/>
          </a:xfrm>
        </p:spPr>
        <p:txBody>
          <a:bodyPr>
            <a:noAutofit/>
          </a:bodyPr>
          <a:lstStyle/>
          <a:p>
            <a:r>
              <a:rPr lang="en-US" sz="5400" dirty="0"/>
              <a:t>Dependent Haskell is not (just)  </a:t>
            </a:r>
            <a:r>
              <a:rPr lang="en-US" sz="7200" dirty="0" err="1">
                <a:solidFill>
                  <a:schemeClr val="accent4"/>
                </a:solidFill>
                <a:latin typeface="Cambria Math" charset="0"/>
                <a:ea typeface="Cambria Math" charset="0"/>
                <a:cs typeface="Cambria Math" charset="0"/>
              </a:rPr>
              <a:t>Π</a:t>
            </a:r>
            <a:endParaRPr lang="en-US" sz="5400" dirty="0"/>
          </a:p>
        </p:txBody>
      </p:sp>
      <p:sp>
        <p:nvSpPr>
          <p:cNvPr id="2" name="Content Placeholder 1">
            <a:extLst>
              <a:ext uri="{FF2B5EF4-FFF2-40B4-BE49-F238E27FC236}">
                <a16:creationId xmlns:a16="http://schemas.microsoft.com/office/drawing/2014/main" id="{09EEB7C0-5EBB-1D4A-B30B-B99131EBE72E}"/>
              </a:ext>
            </a:extLst>
          </p:cNvPr>
          <p:cNvSpPr>
            <a:spLocks noGrp="1"/>
          </p:cNvSpPr>
          <p:nvPr>
            <p:ph idx="1"/>
          </p:nvPr>
        </p:nvSpPr>
        <p:spPr/>
        <p:txBody>
          <a:bodyPr/>
          <a:lstStyle/>
          <a:p>
            <a:endParaRPr lang="en-US" dirty="0"/>
          </a:p>
          <a:p>
            <a:pPr marL="233363" indent="-233363"/>
            <a:r>
              <a:rPr lang="en-US" dirty="0"/>
              <a:t>Inspired by Coq/</a:t>
            </a:r>
            <a:r>
              <a:rPr lang="en-US" dirty="0" err="1"/>
              <a:t>Adga</a:t>
            </a:r>
            <a:r>
              <a:rPr lang="en-US" dirty="0"/>
              <a:t>/Idris but in a different point in the design space</a:t>
            </a:r>
          </a:p>
          <a:p>
            <a:pPr marL="288925" indent="-288925"/>
            <a:r>
              <a:rPr lang="en-US" dirty="0"/>
              <a:t>GHCs rich  environment enables new patterns &amp; interactions</a:t>
            </a:r>
          </a:p>
          <a:p>
            <a:pPr marL="233363" indent="-233363"/>
            <a:r>
              <a:rPr lang="en-US" dirty="0"/>
              <a:t>Exciting to see what will GHC add to the story!</a:t>
            </a:r>
          </a:p>
          <a:p>
            <a:endParaRPr lang="en-US" dirty="0"/>
          </a:p>
        </p:txBody>
      </p:sp>
    </p:spTree>
    <p:extLst>
      <p:ext uri="{BB962C8B-B14F-4D97-AF65-F5344CB8AC3E}">
        <p14:creationId xmlns:p14="http://schemas.microsoft.com/office/powerpoint/2010/main" val="2103068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Box 5"/>
          <p:cNvSpPr txBox="1"/>
          <p:nvPr/>
        </p:nvSpPr>
        <p:spPr>
          <a:xfrm>
            <a:off x="881764" y="513058"/>
            <a:ext cx="7637204" cy="2677656"/>
          </a:xfrm>
          <a:prstGeom prst="rect">
            <a:avLst/>
          </a:prstGeom>
          <a:noFill/>
        </p:spPr>
        <p:txBody>
          <a:bodyPr wrap="square" rtlCol="0">
            <a:spAutoFit/>
          </a:bodyPr>
          <a:lstStyle/>
          <a:p>
            <a:r>
              <a:rPr lang="en-US" sz="2800" i="1" dirty="0">
                <a:solidFill>
                  <a:schemeClr val="bg1"/>
                </a:solidFill>
              </a:rPr>
              <a:t>Thanks to: </a:t>
            </a:r>
            <a:r>
              <a:rPr lang="en-US" sz="2800" dirty="0">
                <a:solidFill>
                  <a:schemeClr val="bg1"/>
                </a:solidFill>
              </a:rPr>
              <a:t>Simon Peyton Jones, Richard Eisenberg, </a:t>
            </a:r>
            <a:r>
              <a:rPr lang="en-US" sz="2800" dirty="0" err="1">
                <a:solidFill>
                  <a:schemeClr val="bg1"/>
                </a:solidFill>
              </a:rPr>
              <a:t>Dimitrios</a:t>
            </a:r>
            <a:r>
              <a:rPr lang="en-US" sz="2800" dirty="0">
                <a:solidFill>
                  <a:schemeClr val="bg1"/>
                </a:solidFill>
              </a:rPr>
              <a:t> </a:t>
            </a:r>
            <a:r>
              <a:rPr lang="en-US" sz="2800" dirty="0" err="1">
                <a:solidFill>
                  <a:schemeClr val="bg1"/>
                </a:solidFill>
              </a:rPr>
              <a:t>Vytiniotis</a:t>
            </a:r>
            <a:r>
              <a:rPr lang="en-US" sz="2800" dirty="0">
                <a:solidFill>
                  <a:schemeClr val="bg1"/>
                </a:solidFill>
              </a:rPr>
              <a:t>,  </a:t>
            </a:r>
            <a:r>
              <a:rPr lang="en-US" sz="2800" dirty="0" err="1">
                <a:solidFill>
                  <a:schemeClr val="bg1"/>
                </a:solidFill>
              </a:rPr>
              <a:t>Vilhelm</a:t>
            </a:r>
            <a:r>
              <a:rPr lang="en-US" sz="2800" dirty="0">
                <a:solidFill>
                  <a:schemeClr val="bg1"/>
                </a:solidFill>
              </a:rPr>
              <a:t> </a:t>
            </a:r>
            <a:r>
              <a:rPr lang="en-US" sz="2800" dirty="0" err="1">
                <a:solidFill>
                  <a:schemeClr val="bg1"/>
                </a:solidFill>
              </a:rPr>
              <a:t>Sjöberg</a:t>
            </a:r>
            <a:r>
              <a:rPr lang="en-US" sz="2800" dirty="0">
                <a:solidFill>
                  <a:schemeClr val="bg1"/>
                </a:solidFill>
              </a:rPr>
              <a:t>, Brent </a:t>
            </a:r>
            <a:r>
              <a:rPr lang="en-US" sz="2800" dirty="0" err="1">
                <a:solidFill>
                  <a:schemeClr val="bg1"/>
                </a:solidFill>
              </a:rPr>
              <a:t>Yorgey</a:t>
            </a:r>
            <a:r>
              <a:rPr lang="en-US" sz="2800" dirty="0">
                <a:solidFill>
                  <a:schemeClr val="bg1"/>
                </a:solidFill>
              </a:rPr>
              <a:t>, Chris </a:t>
            </a:r>
            <a:r>
              <a:rPr lang="en-US" sz="2800" dirty="0" err="1">
                <a:solidFill>
                  <a:schemeClr val="bg1"/>
                </a:solidFill>
              </a:rPr>
              <a:t>Casinghino</a:t>
            </a:r>
            <a:r>
              <a:rPr lang="en-US" sz="2800" dirty="0">
                <a:solidFill>
                  <a:schemeClr val="bg1"/>
                </a:solidFill>
              </a:rPr>
              <a:t>, Geoffrey Washburn, </a:t>
            </a:r>
            <a:r>
              <a:rPr lang="en-US" sz="2800" dirty="0" err="1">
                <a:solidFill>
                  <a:schemeClr val="bg1"/>
                </a:solidFill>
              </a:rPr>
              <a:t>Iavor</a:t>
            </a:r>
            <a:r>
              <a:rPr lang="en-US" sz="2800" dirty="0">
                <a:solidFill>
                  <a:schemeClr val="bg1"/>
                </a:solidFill>
              </a:rPr>
              <a:t> </a:t>
            </a:r>
            <a:r>
              <a:rPr lang="en-US" sz="2800" dirty="0" err="1">
                <a:solidFill>
                  <a:schemeClr val="bg1"/>
                </a:solidFill>
              </a:rPr>
              <a:t>Diatchki</a:t>
            </a:r>
            <a:r>
              <a:rPr lang="en-US" sz="2800" dirty="0">
                <a:solidFill>
                  <a:schemeClr val="bg1"/>
                </a:solidFill>
              </a:rPr>
              <a:t>, </a:t>
            </a:r>
            <a:r>
              <a:rPr lang="en-US" sz="2800" dirty="0" err="1">
                <a:solidFill>
                  <a:schemeClr val="bg1"/>
                </a:solidFill>
              </a:rPr>
              <a:t>Conor</a:t>
            </a:r>
            <a:r>
              <a:rPr lang="en-US" sz="2800" dirty="0">
                <a:solidFill>
                  <a:schemeClr val="bg1"/>
                </a:solidFill>
              </a:rPr>
              <a:t> McBride, Adam Gundry, Joachim </a:t>
            </a:r>
            <a:r>
              <a:rPr lang="en-US" sz="2800" dirty="0" err="1">
                <a:solidFill>
                  <a:schemeClr val="bg1"/>
                </a:solidFill>
              </a:rPr>
              <a:t>Breitner</a:t>
            </a:r>
            <a:r>
              <a:rPr lang="en-US" sz="2800" dirty="0">
                <a:solidFill>
                  <a:schemeClr val="bg1"/>
                </a:solidFill>
              </a:rPr>
              <a:t>, Julien Cretin, José Pedro </a:t>
            </a:r>
            <a:r>
              <a:rPr lang="en-US" sz="2800" dirty="0" err="1">
                <a:solidFill>
                  <a:schemeClr val="bg1"/>
                </a:solidFill>
              </a:rPr>
              <a:t>Magalhães</a:t>
            </a:r>
            <a:r>
              <a:rPr lang="en-US" sz="2800" dirty="0">
                <a:solidFill>
                  <a:schemeClr val="bg1"/>
                </a:solidFill>
              </a:rPr>
              <a:t>, Steve </a:t>
            </a:r>
            <a:r>
              <a:rPr lang="en-US" sz="2800" dirty="0" err="1">
                <a:solidFill>
                  <a:schemeClr val="bg1"/>
                </a:solidFill>
              </a:rPr>
              <a:t>Zdancewic</a:t>
            </a:r>
            <a:r>
              <a:rPr lang="en-US" sz="2800" dirty="0">
                <a:solidFill>
                  <a:schemeClr val="bg1"/>
                </a:solidFill>
              </a:rPr>
              <a:t> and NSF</a:t>
            </a:r>
            <a:endParaRPr lang="en-US" sz="2800" dirty="0">
              <a:solidFill>
                <a:schemeClr val="bg1"/>
              </a:solidFill>
              <a:latin typeface="Tw Cen MT" charset="0"/>
              <a:ea typeface="Tw Cen MT" charset="0"/>
              <a:cs typeface="Tw Cen MT" charset="0"/>
            </a:endParaRPr>
          </a:p>
        </p:txBody>
      </p:sp>
      <p:pic>
        <p:nvPicPr>
          <p:cNvPr id="2" name="Picture 1"/>
          <p:cNvPicPr>
            <a:picLocks noChangeAspect="1"/>
          </p:cNvPicPr>
          <p:nvPr/>
        </p:nvPicPr>
        <p:blipFill>
          <a:blip r:embed="rId3"/>
          <a:stretch>
            <a:fillRect/>
          </a:stretch>
        </p:blipFill>
        <p:spPr>
          <a:xfrm>
            <a:off x="6362749" y="3436955"/>
            <a:ext cx="1477108" cy="1042838"/>
          </a:xfrm>
          <a:prstGeom prst="rect">
            <a:avLst/>
          </a:prstGeom>
        </p:spPr>
      </p:pic>
      <p:sp>
        <p:nvSpPr>
          <p:cNvPr id="5" name="Title 4"/>
          <p:cNvSpPr>
            <a:spLocks noGrp="1"/>
          </p:cNvSpPr>
          <p:nvPr>
            <p:ph type="ctrTitle"/>
          </p:nvPr>
        </p:nvSpPr>
        <p:spPr>
          <a:xfrm>
            <a:off x="-115339" y="3190714"/>
            <a:ext cx="11101018" cy="1157133"/>
          </a:xfrm>
        </p:spPr>
        <p:txBody>
          <a:bodyPr>
            <a:normAutofit/>
          </a:bodyPr>
          <a:lstStyle/>
          <a:p>
            <a:r>
              <a:rPr lang="en-US" sz="2200" dirty="0">
                <a:solidFill>
                  <a:schemeClr val="bg2">
                    <a:lumMod val="50000"/>
                  </a:schemeClr>
                </a:solidFill>
                <a:latin typeface="Consolas" charset="0"/>
                <a:ea typeface="Consolas" charset="0"/>
                <a:cs typeface="Consolas" charset="0"/>
              </a:rPr>
              <a:t>https://</a:t>
            </a:r>
            <a:r>
              <a:rPr lang="en-US" sz="2200" dirty="0" err="1">
                <a:solidFill>
                  <a:schemeClr val="bg2">
                    <a:lumMod val="50000"/>
                  </a:schemeClr>
                </a:solidFill>
                <a:latin typeface="Consolas" charset="0"/>
                <a:ea typeface="Consolas" charset="0"/>
                <a:cs typeface="Consolas" charset="0"/>
              </a:rPr>
              <a:t>github.com</a:t>
            </a:r>
            <a:r>
              <a:rPr lang="en-US" sz="2200" dirty="0">
                <a:solidFill>
                  <a:schemeClr val="bg2">
                    <a:lumMod val="50000"/>
                  </a:schemeClr>
                </a:solidFill>
                <a:latin typeface="Consolas" charset="0"/>
                <a:ea typeface="Consolas" charset="0"/>
                <a:cs typeface="Consolas" charset="0"/>
              </a:rPr>
              <a:t>/</a:t>
            </a:r>
            <a:r>
              <a:rPr lang="en-US" sz="2200" dirty="0" err="1">
                <a:solidFill>
                  <a:schemeClr val="bg2">
                    <a:lumMod val="50000"/>
                  </a:schemeClr>
                </a:solidFill>
                <a:latin typeface="Consolas" charset="0"/>
                <a:ea typeface="Consolas" charset="0"/>
                <a:cs typeface="Consolas" charset="0"/>
              </a:rPr>
              <a:t>sweirich</a:t>
            </a:r>
            <a:r>
              <a:rPr lang="en-US" sz="2200" dirty="0">
                <a:solidFill>
                  <a:schemeClr val="bg2">
                    <a:lumMod val="50000"/>
                  </a:schemeClr>
                </a:solidFill>
                <a:latin typeface="Consolas" charset="0"/>
                <a:ea typeface="Consolas" charset="0"/>
                <a:cs typeface="Consolas" charset="0"/>
              </a:rPr>
              <a:t>/</a:t>
            </a:r>
            <a:r>
              <a:rPr lang="en-US" sz="2200" dirty="0" err="1">
                <a:solidFill>
                  <a:schemeClr val="bg2">
                    <a:lumMod val="50000"/>
                  </a:schemeClr>
                </a:solidFill>
                <a:latin typeface="Consolas" charset="0"/>
                <a:ea typeface="Consolas" charset="0"/>
                <a:cs typeface="Consolas" charset="0"/>
              </a:rPr>
              <a:t>dth</a:t>
            </a:r>
            <a:br>
              <a:rPr lang="en-US" sz="2200" dirty="0">
                <a:solidFill>
                  <a:schemeClr val="bg2">
                    <a:lumMod val="50000"/>
                  </a:schemeClr>
                </a:solidFill>
                <a:latin typeface="Consolas" charset="0"/>
                <a:ea typeface="Consolas" charset="0"/>
                <a:cs typeface="Consolas" charset="0"/>
              </a:rPr>
            </a:br>
            <a:r>
              <a:rPr lang="en-US" sz="2200" dirty="0">
                <a:solidFill>
                  <a:schemeClr val="bg2">
                    <a:lumMod val="50000"/>
                  </a:schemeClr>
                </a:solidFill>
                <a:latin typeface="Consolas" charset="0"/>
                <a:ea typeface="Consolas" charset="0"/>
                <a:cs typeface="Consolas" charset="0"/>
              </a:rPr>
              <a:t>https://</a:t>
            </a:r>
            <a:r>
              <a:rPr lang="en-US" sz="2200" dirty="0" err="1">
                <a:solidFill>
                  <a:schemeClr val="bg2">
                    <a:lumMod val="50000"/>
                  </a:schemeClr>
                </a:solidFill>
                <a:latin typeface="Consolas" charset="0"/>
                <a:ea typeface="Consolas" charset="0"/>
                <a:cs typeface="Consolas" charset="0"/>
              </a:rPr>
              <a:t>skillsmatter.com</a:t>
            </a:r>
            <a:r>
              <a:rPr lang="en-US" sz="2200" dirty="0">
                <a:solidFill>
                  <a:schemeClr val="bg2">
                    <a:lumMod val="50000"/>
                  </a:schemeClr>
                </a:solidFill>
                <a:latin typeface="Consolas" charset="0"/>
                <a:ea typeface="Consolas" charset="0"/>
                <a:cs typeface="Consolas" charset="0"/>
              </a:rPr>
              <a:t>/conferences/10237-haskell-exchange-2018</a:t>
            </a:r>
            <a:endParaRPr lang="en-US" dirty="0"/>
          </a:p>
        </p:txBody>
      </p:sp>
    </p:spTree>
    <p:extLst>
      <p:ext uri="{BB962C8B-B14F-4D97-AF65-F5344CB8AC3E}">
        <p14:creationId xmlns:p14="http://schemas.microsoft.com/office/powerpoint/2010/main" val="19634176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4303133" y="2363230"/>
            <a:ext cx="470000" cy="677108"/>
          </a:xfrm>
          <a:prstGeom prst="rect">
            <a:avLst/>
          </a:prstGeom>
          <a:noFill/>
        </p:spPr>
        <p:txBody>
          <a:bodyPr wrap="none" rtlCol="0">
            <a:spAutoFit/>
          </a:bodyPr>
          <a:lstStyle/>
          <a:p>
            <a:r>
              <a:rPr lang="en-US" sz="1350" dirty="0">
                <a:latin typeface="Zapfino" charset="0"/>
                <a:ea typeface="Zapfino" charset="0"/>
                <a:cs typeface="Zapfino" charset="0"/>
              </a:rPr>
              <a:t>fin</a:t>
            </a:r>
          </a:p>
        </p:txBody>
      </p:sp>
      <p:sp>
        <p:nvSpPr>
          <p:cNvPr id="3" name="Title 4">
            <a:extLst>
              <a:ext uri="{FF2B5EF4-FFF2-40B4-BE49-F238E27FC236}">
                <a16:creationId xmlns:a16="http://schemas.microsoft.com/office/drawing/2014/main" id="{A5D2B366-CFC9-F043-80FF-D51C399EB71A}"/>
              </a:ext>
            </a:extLst>
          </p:cNvPr>
          <p:cNvSpPr txBox="1">
            <a:spLocks/>
          </p:cNvSpPr>
          <p:nvPr/>
        </p:nvSpPr>
        <p:spPr>
          <a:xfrm>
            <a:off x="533049" y="0"/>
            <a:ext cx="8480168" cy="2632120"/>
          </a:xfrm>
          <a:prstGeom prst="rect">
            <a:avLst/>
          </a:prstGeom>
        </p:spPr>
        <p:txBody>
          <a:bodyPr>
            <a:normAutofit/>
          </a:bodyPr>
          <a:lstStyle>
            <a:lvl1pPr algn="l" defTabSz="685800" rtl="0" eaLnBrk="1" latinLnBrk="0" hangingPunct="1">
              <a:lnSpc>
                <a:spcPct val="90000"/>
              </a:lnSpc>
              <a:spcBef>
                <a:spcPct val="0"/>
              </a:spcBef>
              <a:buNone/>
              <a:defRPr sz="4800" b="0" i="0" kern="1200">
                <a:solidFill>
                  <a:schemeClr val="tx1"/>
                </a:solidFill>
                <a:latin typeface="Tw Cen MT Condensed" charset="0"/>
                <a:ea typeface="Tw Cen MT Condensed" charset="0"/>
                <a:cs typeface="Tw Cen MT Condensed" charset="0"/>
              </a:defRPr>
            </a:lvl1pPr>
          </a:lstStyle>
          <a:p>
            <a:pPr>
              <a:lnSpc>
                <a:spcPct val="170000"/>
              </a:lnSpc>
            </a:pPr>
            <a:r>
              <a:rPr lang="en-US" sz="1600" dirty="0">
                <a:solidFill>
                  <a:schemeClr val="bg2">
                    <a:lumMod val="50000"/>
                  </a:schemeClr>
                </a:solidFill>
                <a:latin typeface="Consolas" charset="0"/>
                <a:ea typeface="Consolas" charset="0"/>
                <a:cs typeface="Consolas" charset="0"/>
              </a:rPr>
              <a:t>[code]   https://</a:t>
            </a:r>
            <a:r>
              <a:rPr lang="en-US" sz="1600" dirty="0" err="1">
                <a:solidFill>
                  <a:schemeClr val="bg2">
                    <a:lumMod val="50000"/>
                  </a:schemeClr>
                </a:solidFill>
                <a:latin typeface="Consolas" charset="0"/>
                <a:ea typeface="Consolas" charset="0"/>
                <a:cs typeface="Consolas" charset="0"/>
              </a:rPr>
              <a:t>github.com</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sweirich</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dth</a:t>
            </a:r>
            <a:endParaRPr lang="en-US" sz="1600" dirty="0">
              <a:solidFill>
                <a:schemeClr val="bg2">
                  <a:lumMod val="50000"/>
                </a:schemeClr>
              </a:solidFill>
              <a:latin typeface="Consolas" charset="0"/>
              <a:ea typeface="Consolas" charset="0"/>
              <a:cs typeface="Consolas" charset="0"/>
            </a:endParaRPr>
          </a:p>
          <a:p>
            <a:pPr marL="1031875" indent="-1031875">
              <a:lnSpc>
                <a:spcPct val="170000"/>
              </a:lnSpc>
            </a:pPr>
            <a:r>
              <a:rPr lang="en-US" sz="1600" dirty="0">
                <a:solidFill>
                  <a:schemeClr val="bg2">
                    <a:lumMod val="50000"/>
                  </a:schemeClr>
                </a:solidFill>
                <a:latin typeface="Consolas" charset="0"/>
                <a:ea typeface="Consolas" charset="0"/>
                <a:cs typeface="Consolas" charset="0"/>
              </a:rPr>
              <a:t>[video]  https://</a:t>
            </a:r>
            <a:r>
              <a:rPr lang="en-US" sz="1600" dirty="0" err="1">
                <a:solidFill>
                  <a:schemeClr val="bg2">
                    <a:lumMod val="50000"/>
                  </a:schemeClr>
                </a:solidFill>
                <a:latin typeface="Consolas" charset="0"/>
                <a:ea typeface="Consolas" charset="0"/>
                <a:cs typeface="Consolas" charset="0"/>
              </a:rPr>
              <a:t>skillsmatter.com</a:t>
            </a:r>
            <a:r>
              <a:rPr lang="en-US" sz="1600" dirty="0">
                <a:solidFill>
                  <a:schemeClr val="bg2">
                    <a:lumMod val="50000"/>
                  </a:schemeClr>
                </a:solidFill>
                <a:latin typeface="Consolas" charset="0"/>
                <a:ea typeface="Consolas" charset="0"/>
                <a:cs typeface="Consolas" charset="0"/>
              </a:rPr>
              <a:t>/conferences/10237-haskell-exchange-2018#skillscasts</a:t>
            </a:r>
            <a:endParaRPr lang="en-US" sz="3200" dirty="0"/>
          </a:p>
        </p:txBody>
      </p:sp>
    </p:spTree>
    <p:extLst>
      <p:ext uri="{BB962C8B-B14F-4D97-AF65-F5344CB8AC3E}">
        <p14:creationId xmlns:p14="http://schemas.microsoft.com/office/powerpoint/2010/main" val="1582516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3888" y="-501884"/>
            <a:ext cx="7886700" cy="2139553"/>
          </a:xfrm>
        </p:spPr>
        <p:txBody>
          <a:bodyPr/>
          <a:lstStyle/>
          <a:p>
            <a:r>
              <a:rPr lang="en-US" dirty="0"/>
              <a:t>Why Dependent Types?</a:t>
            </a:r>
          </a:p>
        </p:txBody>
      </p:sp>
      <p:sp>
        <p:nvSpPr>
          <p:cNvPr id="5" name="Text Placeholder 4"/>
          <p:cNvSpPr>
            <a:spLocks noGrp="1"/>
          </p:cNvSpPr>
          <p:nvPr>
            <p:ph type="body" idx="1"/>
          </p:nvPr>
        </p:nvSpPr>
        <p:spPr>
          <a:xfrm>
            <a:off x="623888" y="1657910"/>
            <a:ext cx="7886700" cy="1125140"/>
          </a:xfrm>
        </p:spPr>
        <p:txBody>
          <a:bodyPr>
            <a:normAutofit/>
          </a:bodyPr>
          <a:lstStyle/>
          <a:p>
            <a:r>
              <a:rPr lang="en-US" sz="3000" dirty="0"/>
              <a:t>Domain-specific type checkers</a:t>
            </a:r>
          </a:p>
        </p:txBody>
      </p:sp>
    </p:spTree>
    <p:extLst>
      <p:ext uri="{BB962C8B-B14F-4D97-AF65-F5344CB8AC3E}">
        <p14:creationId xmlns:p14="http://schemas.microsoft.com/office/powerpoint/2010/main" val="1794969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Regular expression capture groups</a:t>
            </a:r>
          </a:p>
        </p:txBody>
      </p:sp>
      <p:sp>
        <p:nvSpPr>
          <p:cNvPr id="93" name="TextBox 92"/>
          <p:cNvSpPr txBox="1"/>
          <p:nvPr/>
        </p:nvSpPr>
        <p:spPr>
          <a:xfrm>
            <a:off x="1590884" y="4743451"/>
            <a:ext cx="184731" cy="300082"/>
          </a:xfrm>
          <a:prstGeom prst="rect">
            <a:avLst/>
          </a:prstGeom>
          <a:noFill/>
        </p:spPr>
        <p:txBody>
          <a:bodyPr wrap="none" rtlCol="0">
            <a:spAutoFit/>
          </a:bodyPr>
          <a:lstStyle/>
          <a:p>
            <a:endParaRPr lang="en-US" sz="1350" dirty="0">
              <a:latin typeface="Gill Sans Regular" charset="0"/>
            </a:endParaRPr>
          </a:p>
        </p:txBody>
      </p:sp>
      <p:grpSp>
        <p:nvGrpSpPr>
          <p:cNvPr id="9" name="Group 8"/>
          <p:cNvGrpSpPr/>
          <p:nvPr/>
        </p:nvGrpSpPr>
        <p:grpSpPr>
          <a:xfrm>
            <a:off x="1210319" y="1404503"/>
            <a:ext cx="3072313" cy="1248102"/>
            <a:chOff x="1210319" y="1594072"/>
            <a:chExt cx="3072313" cy="1248102"/>
          </a:xfrm>
        </p:grpSpPr>
        <p:sp>
          <p:nvSpPr>
            <p:cNvPr id="4" name="Rectangle 3"/>
            <p:cNvSpPr/>
            <p:nvPr/>
          </p:nvSpPr>
          <p:spPr>
            <a:xfrm>
              <a:off x="3089463" y="1594072"/>
              <a:ext cx="1193169" cy="3674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8" name="Rectangle 7"/>
            <p:cNvSpPr/>
            <p:nvPr/>
          </p:nvSpPr>
          <p:spPr>
            <a:xfrm>
              <a:off x="1210319" y="2506198"/>
              <a:ext cx="1247993" cy="33597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14" name="Group 13"/>
          <p:cNvGrpSpPr/>
          <p:nvPr/>
        </p:nvGrpSpPr>
        <p:grpSpPr>
          <a:xfrm>
            <a:off x="1210319" y="1404503"/>
            <a:ext cx="3551666" cy="1640800"/>
            <a:chOff x="1210319" y="1594072"/>
            <a:chExt cx="3551666" cy="1640800"/>
          </a:xfrm>
        </p:grpSpPr>
        <p:sp>
          <p:nvSpPr>
            <p:cNvPr id="5" name="Rectangle 4"/>
            <p:cNvSpPr/>
            <p:nvPr/>
          </p:nvSpPr>
          <p:spPr>
            <a:xfrm>
              <a:off x="4382015" y="1594072"/>
              <a:ext cx="379970" cy="3674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0" name="Rectangle 9"/>
            <p:cNvSpPr/>
            <p:nvPr/>
          </p:nvSpPr>
          <p:spPr>
            <a:xfrm>
              <a:off x="1210319" y="2898895"/>
              <a:ext cx="1247993" cy="33597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6" name="Group 5"/>
          <p:cNvGrpSpPr/>
          <p:nvPr/>
        </p:nvGrpSpPr>
        <p:grpSpPr>
          <a:xfrm>
            <a:off x="1210319" y="1404503"/>
            <a:ext cx="2337185" cy="2026678"/>
            <a:chOff x="1210319" y="1594072"/>
            <a:chExt cx="2337185" cy="2026678"/>
          </a:xfrm>
        </p:grpSpPr>
        <p:sp>
          <p:nvSpPr>
            <p:cNvPr id="7" name="Rectangle 6"/>
            <p:cNvSpPr/>
            <p:nvPr/>
          </p:nvSpPr>
          <p:spPr>
            <a:xfrm>
              <a:off x="1210320" y="1594072"/>
              <a:ext cx="508424" cy="36745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sp>
          <p:nvSpPr>
            <p:cNvPr id="12" name="Rectangle 11"/>
            <p:cNvSpPr/>
            <p:nvPr/>
          </p:nvSpPr>
          <p:spPr>
            <a:xfrm>
              <a:off x="1905313" y="1594072"/>
              <a:ext cx="990086" cy="36745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sp>
          <p:nvSpPr>
            <p:cNvPr id="13" name="Rectangle 12"/>
            <p:cNvSpPr/>
            <p:nvPr/>
          </p:nvSpPr>
          <p:spPr>
            <a:xfrm>
              <a:off x="1210319" y="3284773"/>
              <a:ext cx="2337185" cy="3359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grpSp>
      <p:sp>
        <p:nvSpPr>
          <p:cNvPr id="3" name="Content Placeholder 2"/>
          <p:cNvSpPr>
            <a:spLocks noGrp="1"/>
          </p:cNvSpPr>
          <p:nvPr>
            <p:ph idx="1"/>
          </p:nvPr>
        </p:nvSpPr>
        <p:spPr>
          <a:xfrm>
            <a:off x="651135" y="943678"/>
            <a:ext cx="8040788" cy="3521554"/>
          </a:xfrm>
        </p:spPr>
        <p:txBody>
          <a:bodyPr>
            <a:normAutofit/>
          </a:bodyPr>
          <a:lstStyle/>
          <a:p>
            <a:r>
              <a:rPr lang="en-US" dirty="0"/>
              <a:t>Use </a:t>
            </a:r>
            <a:r>
              <a:rPr lang="en-US" dirty="0" err="1"/>
              <a:t>regexps</a:t>
            </a:r>
            <a:r>
              <a:rPr lang="en-US" dirty="0"/>
              <a:t> to recognize and parse a file path</a:t>
            </a:r>
          </a:p>
          <a:p>
            <a:pPr marL="0" indent="0">
              <a:buNone/>
            </a:pPr>
            <a:r>
              <a:rPr lang="en-US" sz="2400" dirty="0">
                <a:latin typeface="Consolas" charset="0"/>
                <a:ea typeface="Consolas" charset="0"/>
                <a:cs typeface="Consolas" charset="0"/>
              </a:rPr>
              <a:t>  "</a:t>
            </a:r>
            <a:r>
              <a:rPr lang="en-US" sz="2400" dirty="0" err="1">
                <a:latin typeface="Consolas" charset="0"/>
                <a:ea typeface="Consolas" charset="0"/>
                <a:cs typeface="Consolas" charset="0"/>
              </a:rPr>
              <a:t>dth</a:t>
            </a:r>
            <a:r>
              <a:rPr lang="en-US" sz="2400" dirty="0">
                <a:latin typeface="Consolas" charset="0"/>
                <a:ea typeface="Consolas" charset="0"/>
                <a:cs typeface="Consolas" charset="0"/>
              </a:rPr>
              <a:t>/</a:t>
            </a:r>
            <a:r>
              <a:rPr lang="en-US" sz="2400" dirty="0" err="1">
                <a:latin typeface="Consolas" charset="0"/>
                <a:ea typeface="Consolas" charset="0"/>
                <a:cs typeface="Consolas" charset="0"/>
              </a:rPr>
              <a:t>regexp</a:t>
            </a:r>
            <a:r>
              <a:rPr lang="en-US" sz="2400" dirty="0">
                <a:latin typeface="Consolas" charset="0"/>
                <a:ea typeface="Consolas" charset="0"/>
                <a:cs typeface="Consolas" charset="0"/>
              </a:rPr>
              <a:t>/</a:t>
            </a:r>
            <a:r>
              <a:rPr lang="en-US" sz="2400" dirty="0" err="1">
                <a:latin typeface="Consolas" charset="0"/>
                <a:ea typeface="Consolas" charset="0"/>
                <a:cs typeface="Consolas" charset="0"/>
              </a:rPr>
              <a:t>Example.hs</a:t>
            </a:r>
            <a:r>
              <a:rPr lang="en-US" sz="2400" dirty="0">
                <a:latin typeface="Consolas" charset="0"/>
                <a:ea typeface="Consolas" charset="0"/>
                <a:cs typeface="Consolas" charset="0"/>
              </a:rPr>
              <a:t>"</a:t>
            </a:r>
          </a:p>
          <a:p>
            <a:r>
              <a:rPr lang="en-US" dirty="0"/>
              <a:t>Return captured results in a dictionary</a:t>
            </a:r>
            <a:endParaRPr lang="en-US" dirty="0">
              <a:latin typeface="Consolas" charset="0"/>
              <a:ea typeface="Consolas" charset="0"/>
              <a:cs typeface="Consolas" charset="0"/>
            </a:endParaRPr>
          </a:p>
          <a:p>
            <a:pPr marL="471488" lvl="1" indent="-128588">
              <a:buFontTx/>
              <a:buChar char="-"/>
            </a:pPr>
            <a:r>
              <a:rPr lang="en-US" dirty="0" err="1"/>
              <a:t>Basename</a:t>
            </a:r>
            <a:r>
              <a:rPr lang="en-US" dirty="0">
                <a:latin typeface="Consolas" charset="0"/>
                <a:ea typeface="Consolas" charset="0"/>
                <a:cs typeface="Consolas" charset="0"/>
              </a:rPr>
              <a:t> "Example"</a:t>
            </a:r>
          </a:p>
          <a:p>
            <a:pPr marL="471488" lvl="1" indent="-128588">
              <a:buFontTx/>
              <a:buChar char="-"/>
            </a:pPr>
            <a:r>
              <a:rPr lang="en-US" dirty="0"/>
              <a:t>Extension</a:t>
            </a:r>
            <a:r>
              <a:rPr lang="en-US" dirty="0">
                <a:latin typeface="Consolas" charset="0"/>
                <a:ea typeface="Consolas" charset="0"/>
                <a:cs typeface="Consolas" charset="0"/>
              </a:rPr>
              <a:t> "</a:t>
            </a:r>
            <a:r>
              <a:rPr lang="en-US" dirty="0" err="1">
                <a:latin typeface="Consolas" charset="0"/>
                <a:ea typeface="Consolas" charset="0"/>
                <a:cs typeface="Consolas" charset="0"/>
              </a:rPr>
              <a:t>hs</a:t>
            </a:r>
            <a:r>
              <a:rPr lang="en-US" dirty="0">
                <a:latin typeface="Consolas" charset="0"/>
                <a:ea typeface="Consolas" charset="0"/>
                <a:cs typeface="Consolas" charset="0"/>
              </a:rPr>
              <a:t>"</a:t>
            </a:r>
          </a:p>
          <a:p>
            <a:pPr marL="471488" lvl="1" indent="-128588">
              <a:buFontTx/>
              <a:buChar char="-"/>
            </a:pPr>
            <a:r>
              <a:rPr lang="en-US" dirty="0"/>
              <a:t>Directories in path</a:t>
            </a:r>
            <a:r>
              <a:rPr lang="en-US" dirty="0">
                <a:latin typeface="Consolas" charset="0"/>
                <a:ea typeface="Consolas" charset="0"/>
                <a:cs typeface="Consolas" charset="0"/>
              </a:rPr>
              <a:t> "</a:t>
            </a:r>
            <a:r>
              <a:rPr lang="en-US" dirty="0" err="1">
                <a:latin typeface="Consolas" charset="0"/>
                <a:ea typeface="Consolas" charset="0"/>
                <a:cs typeface="Consolas" charset="0"/>
              </a:rPr>
              <a:t>dth</a:t>
            </a:r>
            <a:r>
              <a:rPr lang="en-US" dirty="0">
                <a:latin typeface="Consolas" charset="0"/>
                <a:ea typeface="Consolas" charset="0"/>
                <a:cs typeface="Consolas" charset="0"/>
              </a:rPr>
              <a:t>" "</a:t>
            </a:r>
            <a:r>
              <a:rPr lang="en-US" dirty="0" err="1">
                <a:latin typeface="Consolas" charset="0"/>
                <a:ea typeface="Consolas" charset="0"/>
                <a:cs typeface="Consolas" charset="0"/>
              </a:rPr>
              <a:t>regexp</a:t>
            </a:r>
            <a:r>
              <a:rPr lang="en-US" dirty="0">
                <a:latin typeface="Consolas" charset="0"/>
                <a:ea typeface="Consolas" charset="0"/>
                <a:cs typeface="Consolas" charset="0"/>
              </a:rPr>
              <a:t>"</a:t>
            </a:r>
          </a:p>
          <a:p>
            <a:r>
              <a:rPr lang="en-US" dirty="0"/>
              <a:t>Challenge: Type system verifies dictionary access</a:t>
            </a:r>
          </a:p>
          <a:p>
            <a:endParaRPr lang="en-US" dirty="0"/>
          </a:p>
          <a:p>
            <a:pPr lvl="1">
              <a:buNone/>
            </a:pPr>
            <a:endParaRPr lang="en-US"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588675" y="2097933"/>
            <a:ext cx="2872065" cy="305972"/>
            <a:chOff x="1127788" y="3235569"/>
            <a:chExt cx="3576972" cy="407963"/>
          </a:xfrm>
          <a:solidFill>
            <a:schemeClr val="accent3"/>
          </a:solidFill>
        </p:grpSpPr>
        <p:sp>
          <p:nvSpPr>
            <p:cNvPr id="5" name="Rectangle 4"/>
            <p:cNvSpPr/>
            <p:nvPr/>
          </p:nvSpPr>
          <p:spPr>
            <a:xfrm>
              <a:off x="1127788" y="3235569"/>
              <a:ext cx="1889878" cy="40796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3" name="Rectangle 12"/>
            <p:cNvSpPr/>
            <p:nvPr/>
          </p:nvSpPr>
          <p:spPr>
            <a:xfrm>
              <a:off x="4487666" y="3235569"/>
              <a:ext cx="217094" cy="40796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4" name="Group 3"/>
          <p:cNvGrpSpPr/>
          <p:nvPr/>
        </p:nvGrpSpPr>
        <p:grpSpPr>
          <a:xfrm>
            <a:off x="754250" y="1689460"/>
            <a:ext cx="2373951" cy="367430"/>
            <a:chOff x="1392702" y="2745663"/>
            <a:chExt cx="2892279" cy="489906"/>
          </a:xfrm>
          <a:solidFill>
            <a:schemeClr val="accent6"/>
          </a:solidFill>
        </p:grpSpPr>
        <p:sp>
          <p:nvSpPr>
            <p:cNvPr id="3" name="Rectangle 2"/>
            <p:cNvSpPr/>
            <p:nvPr/>
          </p:nvSpPr>
          <p:spPr>
            <a:xfrm>
              <a:off x="1392702" y="2757268"/>
              <a:ext cx="1643679" cy="4783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7" name="Rectangle 6"/>
            <p:cNvSpPr/>
            <p:nvPr/>
          </p:nvSpPr>
          <p:spPr>
            <a:xfrm>
              <a:off x="4072611" y="2745663"/>
              <a:ext cx="212370" cy="4783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 name="Title 1"/>
          <p:cNvSpPr>
            <a:spLocks noGrp="1"/>
          </p:cNvSpPr>
          <p:nvPr>
            <p:ph type="title"/>
          </p:nvPr>
        </p:nvSpPr>
        <p:spPr/>
        <p:txBody>
          <a:bodyPr/>
          <a:lstStyle/>
          <a:p>
            <a:r>
              <a:rPr lang="en-US" dirty="0"/>
              <a:t>Example: a </a:t>
            </a:r>
            <a:r>
              <a:rPr lang="en-US" dirty="0" err="1"/>
              <a:t>regexp</a:t>
            </a:r>
            <a:r>
              <a:rPr lang="en-US" dirty="0"/>
              <a:t> for parsing file paths</a:t>
            </a:r>
          </a:p>
        </p:txBody>
      </p:sp>
      <p:grpSp>
        <p:nvGrpSpPr>
          <p:cNvPr id="15" name="Group 14"/>
          <p:cNvGrpSpPr/>
          <p:nvPr/>
        </p:nvGrpSpPr>
        <p:grpSpPr>
          <a:xfrm>
            <a:off x="588676" y="2435962"/>
            <a:ext cx="2194048" cy="370956"/>
            <a:chOff x="1237957" y="3643531"/>
            <a:chExt cx="2217383" cy="494608"/>
          </a:xfrm>
          <a:solidFill>
            <a:schemeClr val="accent1"/>
          </a:solidFill>
        </p:grpSpPr>
        <p:sp>
          <p:nvSpPr>
            <p:cNvPr id="14" name="Rectangle 13"/>
            <p:cNvSpPr/>
            <p:nvPr/>
          </p:nvSpPr>
          <p:spPr>
            <a:xfrm>
              <a:off x="1237957" y="3643531"/>
              <a:ext cx="1366935" cy="4783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7" name="Rectangle 16"/>
            <p:cNvSpPr/>
            <p:nvPr/>
          </p:nvSpPr>
          <p:spPr>
            <a:xfrm>
              <a:off x="3286624" y="3659836"/>
              <a:ext cx="168716" cy="4783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1" name="Content Placeholder 2"/>
          <p:cNvSpPr txBox="1">
            <a:spLocks/>
          </p:cNvSpPr>
          <p:nvPr/>
        </p:nvSpPr>
        <p:spPr>
          <a:xfrm>
            <a:off x="628650" y="1060918"/>
            <a:ext cx="7945724" cy="3854028"/>
          </a:xfrm>
          <a:prstGeom prst="rect">
            <a:avLst/>
          </a:prstGeom>
        </p:spPr>
        <p:txBody>
          <a:bodyPr vert="horz" lIns="68580" tIns="68580" rIns="68580" bIns="6858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800" dirty="0">
              <a:latin typeface="Consolas" charset="0"/>
              <a:ea typeface="Consolas" charset="0"/>
              <a:cs typeface="Consolas" charset="0"/>
            </a:endParaRPr>
          </a:p>
          <a:p>
            <a:pPr marL="0" indent="0">
              <a:buNone/>
            </a:pPr>
            <a:endParaRPr lang="en-US" sz="1800" dirty="0">
              <a:latin typeface="Consolas" charset="0"/>
              <a:ea typeface="Consolas" charset="0"/>
              <a:cs typeface="Consolas" charset="0"/>
            </a:endParaRPr>
          </a:p>
          <a:p>
            <a:pPr marL="0" indent="0">
              <a:buNone/>
            </a:pPr>
            <a:endParaRPr lang="en-US" sz="1800" dirty="0">
              <a:latin typeface="Consolas" charset="0"/>
              <a:ea typeface="Consolas" charset="0"/>
              <a:cs typeface="Consolas" charset="0"/>
            </a:endParaRPr>
          </a:p>
          <a:p>
            <a:endParaRPr lang="en-US" sz="2100" dirty="0"/>
          </a:p>
          <a:p>
            <a:endParaRPr lang="en-US" dirty="0"/>
          </a:p>
          <a:p>
            <a:pPr marL="0" indent="0">
              <a:buNone/>
            </a:pPr>
            <a:r>
              <a:rPr lang="en-US" sz="2600" dirty="0"/>
              <a:t>Named capture groups marked by </a:t>
            </a:r>
            <a:r>
              <a:rPr lang="en-US" sz="2600" dirty="0">
                <a:latin typeface="Consolas" charset="0"/>
                <a:ea typeface="Consolas" charset="0"/>
                <a:cs typeface="Consolas" charset="0"/>
              </a:rPr>
              <a:t>(?P&lt;</a:t>
            </a:r>
            <a:r>
              <a:rPr lang="en-US" sz="2600" i="1" dirty="0">
                <a:latin typeface="Consolas" charset="0"/>
                <a:ea typeface="Consolas" charset="0"/>
                <a:cs typeface="Consolas" charset="0"/>
              </a:rPr>
              <a:t>name</a:t>
            </a:r>
            <a:r>
              <a:rPr lang="en-US" sz="2600" dirty="0">
                <a:latin typeface="Consolas" charset="0"/>
                <a:ea typeface="Consolas" charset="0"/>
                <a:cs typeface="Consolas" charset="0"/>
              </a:rPr>
              <a:t>&gt;</a:t>
            </a:r>
            <a:r>
              <a:rPr lang="en-US" sz="2600" i="1" dirty="0" err="1">
                <a:latin typeface="Consolas" charset="0"/>
                <a:ea typeface="Consolas" charset="0"/>
                <a:cs typeface="Consolas" charset="0"/>
              </a:rPr>
              <a:t>regexp</a:t>
            </a:r>
            <a:r>
              <a:rPr lang="en-US" sz="2600" dirty="0">
                <a:latin typeface="Consolas" charset="0"/>
                <a:ea typeface="Consolas" charset="0"/>
                <a:cs typeface="Consolas" charset="0"/>
              </a:rPr>
              <a:t>)</a:t>
            </a:r>
          </a:p>
          <a:p>
            <a:pPr marL="0" indent="0">
              <a:buNone/>
            </a:pPr>
            <a:endParaRPr lang="en-US" sz="1800" dirty="0">
              <a:latin typeface="Consolas" charset="0"/>
              <a:ea typeface="Consolas" charset="0"/>
              <a:cs typeface="Consolas" charset="0"/>
            </a:endParaRPr>
          </a:p>
          <a:p>
            <a:pPr marL="0" indent="0">
              <a:buNone/>
            </a:pPr>
            <a:endParaRPr lang="en-US" sz="1800" dirty="0"/>
          </a:p>
          <a:p>
            <a:endParaRPr lang="en-US" sz="1800" dirty="0"/>
          </a:p>
        </p:txBody>
      </p:sp>
      <p:sp>
        <p:nvSpPr>
          <p:cNvPr id="8" name="TextBox 7"/>
          <p:cNvSpPr txBox="1"/>
          <p:nvPr/>
        </p:nvSpPr>
        <p:spPr>
          <a:xfrm>
            <a:off x="504348" y="1281425"/>
            <a:ext cx="8030051" cy="1938992"/>
          </a:xfrm>
          <a:prstGeom prst="rect">
            <a:avLst/>
          </a:prstGeom>
          <a:noFill/>
        </p:spPr>
        <p:txBody>
          <a:bodyPr wrap="square" rtlCol="0">
            <a:spAutoFit/>
          </a:bodyPr>
          <a:lstStyle/>
          <a:p>
            <a:r>
              <a:rPr lang="en-US" sz="2400" b="1" dirty="0">
                <a:latin typeface="Consolas" charset="0"/>
                <a:ea typeface="Consolas" charset="0"/>
                <a:cs typeface="Consolas" charset="0"/>
              </a:rPr>
              <a:t>/?</a:t>
            </a:r>
            <a:r>
              <a:rPr lang="en-US" sz="2400" dirty="0">
                <a:latin typeface="Consolas" charset="0"/>
                <a:ea typeface="Consolas" charset="0"/>
                <a:cs typeface="Consolas" charset="0"/>
              </a:rPr>
              <a:t>                  -- optional leading "/"</a:t>
            </a:r>
          </a:p>
          <a:p>
            <a:r>
              <a:rPr lang="en-US" sz="2400" b="1" dirty="0">
                <a:latin typeface="Consolas" charset="0"/>
                <a:ea typeface="Consolas" charset="0"/>
                <a:cs typeface="Consolas" charset="0"/>
              </a:rPr>
              <a:t>((?P&lt;</a:t>
            </a:r>
            <a:r>
              <a:rPr lang="en-US" sz="2400" b="1" dirty="0" err="1">
                <a:latin typeface="Consolas" charset="0"/>
                <a:ea typeface="Consolas" charset="0"/>
                <a:cs typeface="Consolas" charset="0"/>
              </a:rPr>
              <a:t>dir</a:t>
            </a:r>
            <a:r>
              <a:rPr lang="en-US" sz="2400" b="1" dirty="0">
                <a:latin typeface="Consolas" charset="0"/>
                <a:ea typeface="Consolas" charset="0"/>
                <a:cs typeface="Consolas" charset="0"/>
              </a:rPr>
              <a:t>&gt;[^/]+)/)* </a:t>
            </a:r>
            <a:r>
              <a:rPr lang="en-US" sz="2400" dirty="0">
                <a:latin typeface="Consolas" charset="0"/>
                <a:ea typeface="Consolas" charset="0"/>
                <a:cs typeface="Consolas" charset="0"/>
              </a:rPr>
              <a:t> -- any number of </a:t>
            </a:r>
            <a:r>
              <a:rPr lang="en-US" sz="2400" dirty="0" err="1">
                <a:latin typeface="Consolas" charset="0"/>
                <a:ea typeface="Consolas" charset="0"/>
                <a:cs typeface="Consolas" charset="0"/>
              </a:rPr>
              <a:t>dirs</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(?P&lt;base&gt;[^\./]+)</a:t>
            </a:r>
            <a:r>
              <a:rPr lang="en-US" sz="2400" dirty="0">
                <a:latin typeface="Consolas" charset="0"/>
                <a:ea typeface="Consolas" charset="0"/>
                <a:cs typeface="Consolas" charset="0"/>
              </a:rPr>
              <a:t>   -- </a:t>
            </a:r>
            <a:r>
              <a:rPr lang="en-US" sz="2400" dirty="0" err="1">
                <a:latin typeface="Consolas" charset="0"/>
                <a:ea typeface="Consolas" charset="0"/>
                <a:cs typeface="Consolas" charset="0"/>
              </a:rPr>
              <a:t>basename</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(?P&lt;</a:t>
            </a:r>
            <a:r>
              <a:rPr lang="en-US" sz="2400" b="1" dirty="0" err="1">
                <a:latin typeface="Consolas" charset="0"/>
                <a:ea typeface="Consolas" charset="0"/>
                <a:cs typeface="Consolas" charset="0"/>
              </a:rPr>
              <a:t>ext</a:t>
            </a:r>
            <a:r>
              <a:rPr lang="en-US" sz="2400" b="1" dirty="0">
                <a:latin typeface="Consolas" charset="0"/>
                <a:ea typeface="Consolas" charset="0"/>
                <a:cs typeface="Consolas" charset="0"/>
              </a:rPr>
              <a:t>&gt;\..*)?</a:t>
            </a:r>
            <a:r>
              <a:rPr lang="en-US" sz="2400" dirty="0">
                <a:latin typeface="Consolas" charset="0"/>
                <a:ea typeface="Consolas" charset="0"/>
                <a:cs typeface="Consolas" charset="0"/>
              </a:rPr>
              <a:t>      -- optional extension</a:t>
            </a:r>
          </a:p>
          <a:p>
            <a:endParaRPr lang="en-US" sz="2400" dirty="0">
              <a:latin typeface="Gill Sans Regular" charset="0"/>
            </a:endParaRPr>
          </a:p>
        </p:txBody>
      </p:sp>
    </p:spTree>
    <p:extLst>
      <p:ext uri="{BB962C8B-B14F-4D97-AF65-F5344CB8AC3E}">
        <p14:creationId xmlns:p14="http://schemas.microsoft.com/office/powerpoint/2010/main" val="2040349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3" end="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3888" y="-33540"/>
            <a:ext cx="7886700" cy="2139553"/>
          </a:xfrm>
        </p:spPr>
        <p:txBody>
          <a:bodyPr/>
          <a:lstStyle/>
          <a:p>
            <a:r>
              <a:rPr lang="en-US" dirty="0"/>
              <a:t>Demo</a:t>
            </a:r>
          </a:p>
        </p:txBody>
      </p:sp>
      <p:sp>
        <p:nvSpPr>
          <p:cNvPr id="6" name="Text Placeholder 5"/>
          <p:cNvSpPr>
            <a:spLocks noGrp="1"/>
          </p:cNvSpPr>
          <p:nvPr>
            <p:ph type="body" idx="1"/>
          </p:nvPr>
        </p:nvSpPr>
        <p:spPr>
          <a:xfrm>
            <a:off x="1723292" y="3643424"/>
            <a:ext cx="7113409" cy="1231106"/>
          </a:xfrm>
          <a:prstGeom prst="rect">
            <a:avLst/>
          </a:prstGeom>
        </p:spPr>
        <p:txBody>
          <a:bodyPr wrap="square">
            <a:spAutoFit/>
          </a:bodyPr>
          <a:lstStyle/>
          <a:p>
            <a:r>
              <a:rPr lang="en-US" sz="1500" dirty="0">
                <a:latin typeface="Consolas" charset="0"/>
                <a:ea typeface="Consolas" charset="0"/>
                <a:cs typeface="Consolas" charset="0"/>
              </a:rPr>
              <a:t>path = </a:t>
            </a:r>
          </a:p>
          <a:p>
            <a:r>
              <a:rPr lang="en-US" sz="1500" dirty="0">
                <a:latin typeface="Consolas" charset="0"/>
                <a:ea typeface="Consolas" charset="0"/>
                <a:cs typeface="Consolas" charset="0"/>
              </a:rPr>
              <a:t>   [re|/?((?P&lt;</a:t>
            </a:r>
            <a:r>
              <a:rPr lang="en-US" sz="1500" dirty="0" err="1">
                <a:latin typeface="Consolas" charset="0"/>
                <a:ea typeface="Consolas" charset="0"/>
                <a:cs typeface="Consolas" charset="0"/>
              </a:rPr>
              <a:t>dir</a:t>
            </a:r>
            <a:r>
              <a:rPr lang="en-US" sz="1500" dirty="0">
                <a:latin typeface="Consolas" charset="0"/>
                <a:ea typeface="Consolas" charset="0"/>
                <a:cs typeface="Consolas" charset="0"/>
              </a:rPr>
              <a:t>&gt;[^/]+)/)*(?P&lt;base&gt;[^\./]+)(?P&lt;</a:t>
            </a:r>
            <a:r>
              <a:rPr lang="en-US" sz="1500" dirty="0" err="1">
                <a:latin typeface="Consolas" charset="0"/>
                <a:ea typeface="Consolas" charset="0"/>
                <a:cs typeface="Consolas" charset="0"/>
              </a:rPr>
              <a:t>ext</a:t>
            </a:r>
            <a:r>
              <a:rPr lang="en-US" sz="1500" dirty="0">
                <a:latin typeface="Consolas" charset="0"/>
                <a:ea typeface="Consolas" charset="0"/>
                <a:cs typeface="Consolas" charset="0"/>
              </a:rPr>
              <a:t>&gt;\..*)?|]</a:t>
            </a:r>
          </a:p>
          <a:p>
            <a:r>
              <a:rPr lang="en-US" sz="1500" dirty="0">
                <a:latin typeface="Consolas" charset="0"/>
                <a:ea typeface="Consolas" charset="0"/>
                <a:cs typeface="Consolas" charset="0"/>
              </a:rPr>
              <a:t>filename =</a:t>
            </a:r>
          </a:p>
          <a:p>
            <a:r>
              <a:rPr lang="en-US" sz="1500" dirty="0">
                <a:latin typeface="Consolas" charset="0"/>
                <a:ea typeface="Consolas" charset="0"/>
                <a:cs typeface="Consolas" charset="0"/>
              </a:rPr>
              <a:t>   "</a:t>
            </a:r>
            <a:r>
              <a:rPr lang="en-US" sz="1500" dirty="0" err="1">
                <a:latin typeface="Consolas" charset="0"/>
                <a:ea typeface="Consolas" charset="0"/>
                <a:cs typeface="Consolas" charset="0"/>
              </a:rPr>
              <a:t>dth</a:t>
            </a:r>
            <a:r>
              <a:rPr lang="en-US" sz="1500" dirty="0">
                <a:latin typeface="Consolas" charset="0"/>
                <a:ea typeface="Consolas" charset="0"/>
                <a:cs typeface="Consolas" charset="0"/>
              </a:rPr>
              <a:t>/</a:t>
            </a:r>
            <a:r>
              <a:rPr lang="en-US" sz="1500" dirty="0" err="1">
                <a:latin typeface="Consolas" charset="0"/>
                <a:ea typeface="Consolas" charset="0"/>
                <a:cs typeface="Consolas" charset="0"/>
              </a:rPr>
              <a:t>regexp</a:t>
            </a:r>
            <a:r>
              <a:rPr lang="en-US" sz="1500" dirty="0">
                <a:latin typeface="Consolas" charset="0"/>
                <a:ea typeface="Consolas" charset="0"/>
                <a:cs typeface="Consolas" charset="0"/>
              </a:rPr>
              <a:t>/</a:t>
            </a:r>
            <a:r>
              <a:rPr lang="en-US" sz="1500" dirty="0" err="1">
                <a:latin typeface="Consolas" charset="0"/>
                <a:ea typeface="Consolas" charset="0"/>
                <a:cs typeface="Consolas" charset="0"/>
              </a:rPr>
              <a:t>Example.hs</a:t>
            </a:r>
            <a:r>
              <a:rPr lang="en-US" sz="1500" dirty="0">
                <a:latin typeface="Consolas" charset="0"/>
                <a:ea typeface="Consolas" charset="0"/>
                <a:cs typeface="Consolas" charset="0"/>
              </a:rPr>
              <a:t>" </a:t>
            </a:r>
          </a:p>
        </p:txBody>
      </p:sp>
    </p:spTree>
    <p:extLst>
      <p:ext uri="{BB962C8B-B14F-4D97-AF65-F5344CB8AC3E}">
        <p14:creationId xmlns:p14="http://schemas.microsoft.com/office/powerpoint/2010/main" val="1196330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Comcast2.mov">
            <a:hlinkClick r:id="" action="ppaction://media"/>
            <a:extLst>
              <a:ext uri="{FF2B5EF4-FFF2-40B4-BE49-F238E27FC236}">
                <a16:creationId xmlns:a16="http://schemas.microsoft.com/office/drawing/2014/main" id="{AA2413D1-2F90-204E-8F73-6D28FEEA5F5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94118" y="245661"/>
            <a:ext cx="6229368" cy="4513799"/>
          </a:xfrm>
        </p:spPr>
      </p:pic>
    </p:spTree>
    <p:extLst>
      <p:ext uri="{BB962C8B-B14F-4D97-AF65-F5344CB8AC3E}">
        <p14:creationId xmlns:p14="http://schemas.microsoft.com/office/powerpoint/2010/main" val="3842964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5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888" y="33370"/>
            <a:ext cx="7886700" cy="2139553"/>
          </a:xfrm>
        </p:spPr>
        <p:txBody>
          <a:bodyPr/>
          <a:lstStyle/>
          <a:p>
            <a:r>
              <a:rPr lang="en-US" dirty="0"/>
              <a:t>What are we asking for, when we ask for dependent types?</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59045465"/>
      </p:ext>
    </p:extLst>
  </p:cSld>
  <p:clrMapOvr>
    <a:masterClrMapping/>
  </p:clrMapOvr>
</p:sld>
</file>

<file path=ppt/theme/theme1.xml><?xml version="1.0" encoding="utf-8"?>
<a:theme xmlns:a="http://schemas.openxmlformats.org/drawingml/2006/main" name="Office Theme">
  <a:themeElements>
    <a:clrScheme name="Custom 7">
      <a:dk1>
        <a:srgbClr val="000000"/>
      </a:dk1>
      <a:lt1>
        <a:srgbClr val="FFFFFF"/>
      </a:lt1>
      <a:dk2>
        <a:srgbClr val="44546A"/>
      </a:dk2>
      <a:lt2>
        <a:srgbClr val="E7E6E6"/>
      </a:lt2>
      <a:accent1>
        <a:srgbClr val="009F71"/>
      </a:accent1>
      <a:accent2>
        <a:srgbClr val="86C435"/>
      </a:accent2>
      <a:accent3>
        <a:srgbClr val="5AB2E5"/>
      </a:accent3>
      <a:accent4>
        <a:srgbClr val="0670B4"/>
      </a:accent4>
      <a:accent5>
        <a:srgbClr val="D3601E"/>
      </a:accent5>
      <a:accent6>
        <a:srgbClr val="E7A112"/>
      </a:accent6>
      <a:hlink>
        <a:srgbClr val="0670B4"/>
      </a:hlink>
      <a:folHlink>
        <a:srgbClr val="CD77A7"/>
      </a:folHlink>
    </a:clrScheme>
    <a:fontScheme name="Tw Cen MT">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99932</TotalTime>
  <Words>2265</Words>
  <Application>Microsoft Macintosh PowerPoint</Application>
  <PresentationFormat>On-screen Show (16:9)</PresentationFormat>
  <Paragraphs>350</Paragraphs>
  <Slides>39</Slides>
  <Notes>26</Notes>
  <HiddenSlides>1</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Arial</vt:lpstr>
      <vt:lpstr>Cambria Math</vt:lpstr>
      <vt:lpstr>Consolas</vt:lpstr>
      <vt:lpstr>Gill Sans Regular</vt:lpstr>
      <vt:lpstr>Osaka</vt:lpstr>
      <vt:lpstr>Tw Cen MT</vt:lpstr>
      <vt:lpstr>Tw Cen MT Condensed</vt:lpstr>
      <vt:lpstr>Zapfino</vt:lpstr>
      <vt:lpstr>Office Theme</vt:lpstr>
      <vt:lpstr>Dependent Types in Haskell</vt:lpstr>
      <vt:lpstr>Dependent types in Haskell?</vt:lpstr>
      <vt:lpstr>Dependent Haskell</vt:lpstr>
      <vt:lpstr>Why Dependent Types?</vt:lpstr>
      <vt:lpstr>Regular expression capture groups</vt:lpstr>
      <vt:lpstr>Example: a regexp for parsing file paths</vt:lpstr>
      <vt:lpstr>Demo</vt:lpstr>
      <vt:lpstr>PowerPoint Presentation</vt:lpstr>
      <vt:lpstr>What are we asking for, when we ask for dependent types?</vt:lpstr>
      <vt:lpstr>Four Capabilities of Dependent Type Systems</vt:lpstr>
      <vt:lpstr>Type Computation</vt:lpstr>
      <vt:lpstr>How does this work?</vt:lpstr>
      <vt:lpstr>How does this work?</vt:lpstr>
      <vt:lpstr>2. Type functions run by type checker</vt:lpstr>
      <vt:lpstr>Type functions via type families</vt:lpstr>
      <vt:lpstr>Demo</vt:lpstr>
      <vt:lpstr>PowerPoint Presentation</vt:lpstr>
      <vt:lpstr>Indexed types </vt:lpstr>
      <vt:lpstr>How does this work?</vt:lpstr>
      <vt:lpstr>Types Constrain Data</vt:lpstr>
      <vt:lpstr>Types Constrain Data with GADTs</vt:lpstr>
      <vt:lpstr>Types Constrain Data with Type Families</vt:lpstr>
      <vt:lpstr>Double-duty data</vt:lpstr>
      <vt:lpstr>How does this work?</vt:lpstr>
      <vt:lpstr>Dependent types: Π</vt:lpstr>
      <vt:lpstr>GHC's take: Singletons</vt:lpstr>
      <vt:lpstr>Equivalence proofs</vt:lpstr>
      <vt:lpstr>Working with type indices</vt:lpstr>
      <vt:lpstr>Working with type indices</vt:lpstr>
      <vt:lpstr>Type classes to the rescue</vt:lpstr>
      <vt:lpstr>Type classes to the rescue</vt:lpstr>
      <vt:lpstr>PowerPoint Presentation</vt:lpstr>
      <vt:lpstr>Four Capabilities of Dependent Type Systems</vt:lpstr>
      <vt:lpstr>Four Capabilities of Dependent Type Systems</vt:lpstr>
      <vt:lpstr>Four Capabilities of Dependent Type Systems</vt:lpstr>
      <vt:lpstr>Four Capabilities of Dependent Type Systems</vt:lpstr>
      <vt:lpstr>Dependent Haskell is not (just)  Π</vt:lpstr>
      <vt:lpstr>https://github.com/sweirich/dth https://skillsmatter.com/conferences/10237-haskell-exchange-2018</vt:lpstr>
      <vt:lpstr>PowerPoint Presentation</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Depending on Types</dc:title>
  <dc:creator>Stephanie Weirich</dc:creator>
  <cp:lastModifiedBy>Microsoft Office User</cp:lastModifiedBy>
  <cp:revision>434</cp:revision>
  <cp:lastPrinted>2017-01-18T16:17:31Z</cp:lastPrinted>
  <dcterms:created xsi:type="dcterms:W3CDTF">2014-10-17T12:05:19Z</dcterms:created>
  <dcterms:modified xsi:type="dcterms:W3CDTF">2018-10-11T13:30:46Z</dcterms:modified>
</cp:coreProperties>
</file>